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9" r:id="rId3"/>
    <p:sldId id="268" r:id="rId4"/>
    <p:sldId id="262" r:id="rId5"/>
    <p:sldId id="269" r:id="rId6"/>
    <p:sldId id="303" r:id="rId7"/>
    <p:sldId id="281" r:id="rId8"/>
    <p:sldId id="304" r:id="rId9"/>
    <p:sldId id="272" r:id="rId10"/>
    <p:sldId id="293" r:id="rId11"/>
    <p:sldId id="299" r:id="rId12"/>
    <p:sldId id="300" r:id="rId13"/>
    <p:sldId id="302" r:id="rId14"/>
    <p:sldId id="294" r:id="rId15"/>
    <p:sldId id="289" r:id="rId16"/>
    <p:sldId id="305" r:id="rId17"/>
    <p:sldId id="296"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DA6"/>
    <a:srgbClr val="E7E9F1"/>
    <a:srgbClr val="E7EAED"/>
    <a:srgbClr val="66FF99"/>
    <a:srgbClr val="99FFCC"/>
    <a:srgbClr val="CC66FF"/>
    <a:srgbClr val="CC99FF"/>
    <a:srgbClr val="CCCC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07541-CCAC-40CD-8A0C-995786E5590F}" v="53" dt="2023-04-01T01:44:06.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66732" autoAdjust="0"/>
  </p:normalViewPr>
  <p:slideViewPr>
    <p:cSldViewPr snapToGrid="0">
      <p:cViewPr varScale="1">
        <p:scale>
          <a:sx n="57" d="100"/>
          <a:sy n="57" d="100"/>
        </p:scale>
        <p:origin x="16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20628-9EEE-481F-90E0-7EADA18F3EF3}"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AEA01-5FD9-4462-AF23-797C070E0071}" type="slidenum">
              <a:rPr lang="en-US" smtClean="0"/>
              <a:t>‹#›</a:t>
            </a:fld>
            <a:endParaRPr lang="en-US"/>
          </a:p>
        </p:txBody>
      </p:sp>
    </p:spTree>
    <p:extLst>
      <p:ext uri="{BB962C8B-B14F-4D97-AF65-F5344CB8AC3E}">
        <p14:creationId xmlns:p14="http://schemas.microsoft.com/office/powerpoint/2010/main" val="194892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0AEA01-5FD9-4462-AF23-797C070E0071}" type="slidenum">
              <a:rPr lang="en-US" smtClean="0"/>
              <a:t>3</a:t>
            </a:fld>
            <a:endParaRPr lang="en-US"/>
          </a:p>
        </p:txBody>
      </p:sp>
    </p:spTree>
    <p:extLst>
      <p:ext uri="{BB962C8B-B14F-4D97-AF65-F5344CB8AC3E}">
        <p14:creationId xmlns:p14="http://schemas.microsoft.com/office/powerpoint/2010/main" val="1104223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AEA01-5FD9-4462-AF23-797C070E0071}" type="slidenum">
              <a:rPr lang="en-US" smtClean="0"/>
              <a:t>12</a:t>
            </a:fld>
            <a:endParaRPr lang="en-US"/>
          </a:p>
        </p:txBody>
      </p:sp>
    </p:spTree>
    <p:extLst>
      <p:ext uri="{BB962C8B-B14F-4D97-AF65-F5344CB8AC3E}">
        <p14:creationId xmlns:p14="http://schemas.microsoft.com/office/powerpoint/2010/main" val="117100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AEA01-5FD9-4462-AF23-797C070E0071}" type="slidenum">
              <a:rPr lang="en-US" smtClean="0"/>
              <a:t>13</a:t>
            </a:fld>
            <a:endParaRPr lang="en-US"/>
          </a:p>
        </p:txBody>
      </p:sp>
    </p:spTree>
    <p:extLst>
      <p:ext uri="{BB962C8B-B14F-4D97-AF65-F5344CB8AC3E}">
        <p14:creationId xmlns:p14="http://schemas.microsoft.com/office/powerpoint/2010/main" val="276882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1CF0334-B807-45A1-A669-B19F1B1CE08C}" type="slidenum">
              <a:rPr lang="en-US" smtClean="0"/>
              <a:t>14</a:t>
            </a:fld>
            <a:endParaRPr lang="en-US"/>
          </a:p>
        </p:txBody>
      </p:sp>
    </p:spTree>
    <p:extLst>
      <p:ext uri="{BB962C8B-B14F-4D97-AF65-F5344CB8AC3E}">
        <p14:creationId xmlns:p14="http://schemas.microsoft.com/office/powerpoint/2010/main" val="195949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F0334-B807-45A1-A669-B19F1B1CE08C}" type="slidenum">
              <a:rPr lang="en-US" smtClean="0"/>
              <a:t>17</a:t>
            </a:fld>
            <a:endParaRPr lang="en-US"/>
          </a:p>
        </p:txBody>
      </p:sp>
    </p:spTree>
    <p:extLst>
      <p:ext uri="{BB962C8B-B14F-4D97-AF65-F5344CB8AC3E}">
        <p14:creationId xmlns:p14="http://schemas.microsoft.com/office/powerpoint/2010/main" val="118901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AEA01-5FD9-4462-AF23-797C070E0071}" type="slidenum">
              <a:rPr lang="en-US" smtClean="0"/>
              <a:t>18</a:t>
            </a:fld>
            <a:endParaRPr lang="en-US"/>
          </a:p>
        </p:txBody>
      </p:sp>
    </p:spTree>
    <p:extLst>
      <p:ext uri="{BB962C8B-B14F-4D97-AF65-F5344CB8AC3E}">
        <p14:creationId xmlns:p14="http://schemas.microsoft.com/office/powerpoint/2010/main" val="222376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AEA01-5FD9-4462-AF23-797C070E0071}" type="slidenum">
              <a:rPr lang="en-US" smtClean="0"/>
              <a:t>4</a:t>
            </a:fld>
            <a:endParaRPr lang="en-US"/>
          </a:p>
        </p:txBody>
      </p:sp>
    </p:spTree>
    <p:extLst>
      <p:ext uri="{BB962C8B-B14F-4D97-AF65-F5344CB8AC3E}">
        <p14:creationId xmlns:p14="http://schemas.microsoft.com/office/powerpoint/2010/main" val="407251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80AEA01-5FD9-4462-AF23-797C070E0071}" type="slidenum">
              <a:rPr lang="en-US" smtClean="0"/>
              <a:t>5</a:t>
            </a:fld>
            <a:endParaRPr lang="en-US"/>
          </a:p>
        </p:txBody>
      </p:sp>
    </p:spTree>
    <p:extLst>
      <p:ext uri="{BB962C8B-B14F-4D97-AF65-F5344CB8AC3E}">
        <p14:creationId xmlns:p14="http://schemas.microsoft.com/office/powerpoint/2010/main" val="172567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80AEA01-5FD9-4462-AF23-797C070E0071}" type="slidenum">
              <a:rPr lang="en-US" smtClean="0"/>
              <a:t>6</a:t>
            </a:fld>
            <a:endParaRPr lang="en-US"/>
          </a:p>
        </p:txBody>
      </p:sp>
    </p:spTree>
    <p:extLst>
      <p:ext uri="{BB962C8B-B14F-4D97-AF65-F5344CB8AC3E}">
        <p14:creationId xmlns:p14="http://schemas.microsoft.com/office/powerpoint/2010/main" val="129691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0AEA01-5FD9-4462-AF23-797C070E0071}" type="slidenum">
              <a:rPr lang="en-US" smtClean="0"/>
              <a:t>7</a:t>
            </a:fld>
            <a:endParaRPr lang="en-US"/>
          </a:p>
        </p:txBody>
      </p:sp>
    </p:spTree>
    <p:extLst>
      <p:ext uri="{BB962C8B-B14F-4D97-AF65-F5344CB8AC3E}">
        <p14:creationId xmlns:p14="http://schemas.microsoft.com/office/powerpoint/2010/main" val="68849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0AEA01-5FD9-4462-AF23-797C070E0071}" type="slidenum">
              <a:rPr lang="en-US" smtClean="0"/>
              <a:t>8</a:t>
            </a:fld>
            <a:endParaRPr lang="en-US"/>
          </a:p>
        </p:txBody>
      </p:sp>
    </p:spTree>
    <p:extLst>
      <p:ext uri="{BB962C8B-B14F-4D97-AF65-F5344CB8AC3E}">
        <p14:creationId xmlns:p14="http://schemas.microsoft.com/office/powerpoint/2010/main" val="30003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AEA01-5FD9-4462-AF23-797C070E0071}" type="slidenum">
              <a:rPr lang="en-US" smtClean="0"/>
              <a:t>9</a:t>
            </a:fld>
            <a:endParaRPr lang="en-US"/>
          </a:p>
        </p:txBody>
      </p:sp>
    </p:spTree>
    <p:extLst>
      <p:ext uri="{BB962C8B-B14F-4D97-AF65-F5344CB8AC3E}">
        <p14:creationId xmlns:p14="http://schemas.microsoft.com/office/powerpoint/2010/main" val="148046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1CF0334-B807-45A1-A669-B19F1B1CE08C}" type="slidenum">
              <a:rPr lang="en-US" smtClean="0"/>
              <a:t>10</a:t>
            </a:fld>
            <a:endParaRPr lang="en-US"/>
          </a:p>
        </p:txBody>
      </p:sp>
    </p:spTree>
    <p:extLst>
      <p:ext uri="{BB962C8B-B14F-4D97-AF65-F5344CB8AC3E}">
        <p14:creationId xmlns:p14="http://schemas.microsoft.com/office/powerpoint/2010/main" val="233869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1CF0334-B807-45A1-A669-B19F1B1CE08C}" type="slidenum">
              <a:rPr lang="en-US" smtClean="0"/>
              <a:t>11</a:t>
            </a:fld>
            <a:endParaRPr lang="en-US"/>
          </a:p>
        </p:txBody>
      </p:sp>
    </p:spTree>
    <p:extLst>
      <p:ext uri="{BB962C8B-B14F-4D97-AF65-F5344CB8AC3E}">
        <p14:creationId xmlns:p14="http://schemas.microsoft.com/office/powerpoint/2010/main" val="414263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B10C-018B-D94C-9742-6428315D6C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66FF7B-270C-AD4F-8022-782F56263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6CBFD0-B255-1E4E-A33A-ADEDB1AB59B9}"/>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5" name="Footer Placeholder 4">
            <a:extLst>
              <a:ext uri="{FF2B5EF4-FFF2-40B4-BE49-F238E27FC236}">
                <a16:creationId xmlns:a16="http://schemas.microsoft.com/office/drawing/2014/main" id="{3761D0A0-DD41-1442-86BC-7B1335F9D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DCC89-0858-FB4F-8E57-DDEADE86CDBE}"/>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84751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2511-EA71-3643-B05B-929B78EF0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D58A2-CCFA-F845-AF1B-C60CDD6EC4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1E689-BDA1-3548-A7DE-D553F837C43C}"/>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5" name="Footer Placeholder 4">
            <a:extLst>
              <a:ext uri="{FF2B5EF4-FFF2-40B4-BE49-F238E27FC236}">
                <a16:creationId xmlns:a16="http://schemas.microsoft.com/office/drawing/2014/main" id="{2EED1B56-100F-F244-8757-8F34E6DC2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A636D-E135-DF49-B802-69C646AE4E9F}"/>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218450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FA6B48-555C-464F-BCDA-4719D53F86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DD541A-5AB8-F54B-966D-426C5916B6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8752C-D667-0C4C-B106-815579AEE276}"/>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5" name="Footer Placeholder 4">
            <a:extLst>
              <a:ext uri="{FF2B5EF4-FFF2-40B4-BE49-F238E27FC236}">
                <a16:creationId xmlns:a16="http://schemas.microsoft.com/office/drawing/2014/main" id="{5CC27384-0B71-684D-9A02-A6251AC06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2029E-1FA5-284C-8557-FBC25C388B37}"/>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39774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DF99-9A1D-2846-8217-3429C8A86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0CCF1-6344-A34E-97DC-C7BAF7F351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D662C-B8A6-7947-A990-3880E0AB767C}"/>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5" name="Footer Placeholder 4">
            <a:extLst>
              <a:ext uri="{FF2B5EF4-FFF2-40B4-BE49-F238E27FC236}">
                <a16:creationId xmlns:a16="http://schemas.microsoft.com/office/drawing/2014/main" id="{566E61CA-5D0B-C742-BFF0-78A5B8CA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2BBC4-BF73-F445-8A52-91862F174D01}"/>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419645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943-64FF-7945-88FB-6D0F4E1CCB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8AECA8-1D6F-9B4D-B550-7A1B258DFF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675603-8385-6A40-AF38-8227F1622376}"/>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5" name="Footer Placeholder 4">
            <a:extLst>
              <a:ext uri="{FF2B5EF4-FFF2-40B4-BE49-F238E27FC236}">
                <a16:creationId xmlns:a16="http://schemas.microsoft.com/office/drawing/2014/main" id="{9BB3D167-C817-D548-8987-45B16CB90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3FAF3-E843-A541-A8A3-C17DB8073AF8}"/>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357665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E5EE-3962-D04F-992D-6DAE19C5E2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D93530-0D5C-1E42-B755-9685F25455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51ADF-731B-D948-A689-49A36788A2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9FC6CA-A3B8-EE45-AD02-147A0F982080}"/>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6" name="Footer Placeholder 5">
            <a:extLst>
              <a:ext uri="{FF2B5EF4-FFF2-40B4-BE49-F238E27FC236}">
                <a16:creationId xmlns:a16="http://schemas.microsoft.com/office/drawing/2014/main" id="{5403A21F-C27D-EE44-836D-D3B71BFB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5FDA5-5F51-8A49-9069-DAF25C05CC2D}"/>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71974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13E5-3D55-2D42-AA92-DC49AE7443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35FA13-6D44-DF40-AD63-8B1853E829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47D102-FAB7-E947-9B80-18F4CE4E64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12BC8-B8D0-8D49-B64D-4CB78E3FB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78F6D2-46C0-1343-9BDC-43D7BB9253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0EDB40-30CF-5F40-92BC-A8A517B82A13}"/>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8" name="Footer Placeholder 7">
            <a:extLst>
              <a:ext uri="{FF2B5EF4-FFF2-40B4-BE49-F238E27FC236}">
                <a16:creationId xmlns:a16="http://schemas.microsoft.com/office/drawing/2014/main" id="{FCB15C9D-4C39-8A4C-AEF3-D9A6BC2B53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934A45-80E6-0242-A06D-9A8490169A31}"/>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17547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4ED0-45E6-264F-8488-26CC5C200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9235C-92FD-E74D-869E-C2722744AE2B}"/>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4" name="Footer Placeholder 3">
            <a:extLst>
              <a:ext uri="{FF2B5EF4-FFF2-40B4-BE49-F238E27FC236}">
                <a16:creationId xmlns:a16="http://schemas.microsoft.com/office/drawing/2014/main" id="{7E8E154A-F372-844F-914F-B1C2CCCDD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480D98-3B40-3B4E-974B-AAD863D14D68}"/>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190237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71521-0261-A74C-A568-226792E45F3A}"/>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3" name="Footer Placeholder 2">
            <a:extLst>
              <a:ext uri="{FF2B5EF4-FFF2-40B4-BE49-F238E27FC236}">
                <a16:creationId xmlns:a16="http://schemas.microsoft.com/office/drawing/2014/main" id="{42C87292-AF0E-F74B-A312-3653195047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B2D369-DF6A-4148-BC00-C13448250B22}"/>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256869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4E67-7DDB-0F41-9BDF-1BF76972C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2207EA-A500-B14C-AB74-05CBB6C63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C0C334-8063-6846-9561-7157629AC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93AAC2-272A-DD4D-A32A-1167A4BDF78E}"/>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6" name="Footer Placeholder 5">
            <a:extLst>
              <a:ext uri="{FF2B5EF4-FFF2-40B4-BE49-F238E27FC236}">
                <a16:creationId xmlns:a16="http://schemas.microsoft.com/office/drawing/2014/main" id="{DFA62680-AD0F-A647-8323-647E2A4E2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FF1996-92D9-914F-9E67-19E1A36A9CE4}"/>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10820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EAD1-C0AB-B34C-B117-02AD36656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E5480-6902-BE42-B2E2-32A9D9D3B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602B3-BA2E-9B4B-81D6-922B46DE8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90501F-D3C2-894A-85E3-CE0A9942BA6E}"/>
              </a:ext>
            </a:extLst>
          </p:cNvPr>
          <p:cNvSpPr>
            <a:spLocks noGrp="1"/>
          </p:cNvSpPr>
          <p:nvPr>
            <p:ph type="dt" sz="half" idx="10"/>
          </p:nvPr>
        </p:nvSpPr>
        <p:spPr/>
        <p:txBody>
          <a:bodyPr/>
          <a:lstStyle/>
          <a:p>
            <a:fld id="{95A86F64-A171-7F40-8387-BEA66A785E27}" type="datetimeFigureOut">
              <a:rPr lang="en-US" smtClean="0"/>
              <a:t>4/1/2023</a:t>
            </a:fld>
            <a:endParaRPr lang="en-US"/>
          </a:p>
        </p:txBody>
      </p:sp>
      <p:sp>
        <p:nvSpPr>
          <p:cNvPr id="6" name="Footer Placeholder 5">
            <a:extLst>
              <a:ext uri="{FF2B5EF4-FFF2-40B4-BE49-F238E27FC236}">
                <a16:creationId xmlns:a16="http://schemas.microsoft.com/office/drawing/2014/main" id="{BC00EA25-B80E-9A40-96A6-1B5811CB3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8E2E2-BC25-3D47-8BEE-3236649BB3D9}"/>
              </a:ext>
            </a:extLst>
          </p:cNvPr>
          <p:cNvSpPr>
            <a:spLocks noGrp="1"/>
          </p:cNvSpPr>
          <p:nvPr>
            <p:ph type="sldNum" sz="quarter" idx="12"/>
          </p:nvPr>
        </p:nvSpPr>
        <p:spPr/>
        <p:txBody>
          <a:bodyPr/>
          <a:lstStyle/>
          <a:p>
            <a:fld id="{6C42C3D9-94C3-0941-8F33-800FB4EF9525}" type="slidenum">
              <a:rPr lang="en-US" smtClean="0"/>
              <a:t>‹#›</a:t>
            </a:fld>
            <a:endParaRPr lang="en-US"/>
          </a:p>
        </p:txBody>
      </p:sp>
    </p:spTree>
    <p:extLst>
      <p:ext uri="{BB962C8B-B14F-4D97-AF65-F5344CB8AC3E}">
        <p14:creationId xmlns:p14="http://schemas.microsoft.com/office/powerpoint/2010/main" val="88938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AC568-1D86-A44E-893E-3E5F54AC8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71F3E2-CACB-8342-AC50-0D08E9806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B7A78-476E-5F48-91EB-76A6D32D7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86F64-A171-7F40-8387-BEA66A785E27}" type="datetimeFigureOut">
              <a:rPr lang="en-US" smtClean="0"/>
              <a:t>4/1/2023</a:t>
            </a:fld>
            <a:endParaRPr lang="en-US"/>
          </a:p>
        </p:txBody>
      </p:sp>
      <p:sp>
        <p:nvSpPr>
          <p:cNvPr id="5" name="Footer Placeholder 4">
            <a:extLst>
              <a:ext uri="{FF2B5EF4-FFF2-40B4-BE49-F238E27FC236}">
                <a16:creationId xmlns:a16="http://schemas.microsoft.com/office/drawing/2014/main" id="{477C01DF-E088-F341-9385-E0632B24D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84FC19-53E4-D740-A18C-3EE2656CB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2C3D9-94C3-0941-8F33-800FB4EF9525}" type="slidenum">
              <a:rPr lang="en-US" smtClean="0"/>
              <a:t>‹#›</a:t>
            </a:fld>
            <a:endParaRPr lang="en-US"/>
          </a:p>
        </p:txBody>
      </p:sp>
    </p:spTree>
    <p:extLst>
      <p:ext uri="{BB962C8B-B14F-4D97-AF65-F5344CB8AC3E}">
        <p14:creationId xmlns:p14="http://schemas.microsoft.com/office/powerpoint/2010/main" val="202430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huffpost.com/entry/black-woman-racism-privilege_n_613b9ea2e4b00ff836ec9480" TargetMode="External"/><Relationship Id="rId5" Type="http://schemas.openxmlformats.org/officeDocument/2006/relationships/hyperlink" Target="https://m.facebook.com/profile.php?id=100066531380061&amp;_rdr" TargetMode="External"/><Relationship Id="rId4" Type="http://schemas.openxmlformats.org/officeDocument/2006/relationships/hyperlink" Target="https://www.shl.com/resources/by-type/blog/2023/why-embracing-equity-is-key-to-organizations-dei-strateg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mailto:callen@familytimecc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855B48-8AA6-AE40-83E9-65E4C6A90E8A}"/>
              </a:ext>
            </a:extLst>
          </p:cNvPr>
          <p:cNvSpPr/>
          <p:nvPr/>
        </p:nvSpPr>
        <p:spPr>
          <a:xfrm>
            <a:off x="-1" y="0"/>
            <a:ext cx="12192000" cy="6858000"/>
          </a:xfrm>
          <a:prstGeom prst="rect">
            <a:avLst/>
          </a:prstGeom>
          <a:solidFill>
            <a:srgbClr val="013DA6"/>
          </a:solidFill>
          <a:ln>
            <a:solidFill>
              <a:srgbClr val="013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0D495671-CDC7-444E-B16A-91D133E7BA0B}"/>
              </a:ext>
            </a:extLst>
          </p:cNvPr>
          <p:cNvSpPr/>
          <p:nvPr/>
        </p:nvSpPr>
        <p:spPr>
          <a:xfrm rot="5400000">
            <a:off x="-1086153" y="1099262"/>
            <a:ext cx="6858000" cy="4659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8279750-9800-014D-B73E-B14D632309FF}"/>
              </a:ext>
            </a:extLst>
          </p:cNvPr>
          <p:cNvSpPr/>
          <p:nvPr/>
        </p:nvSpPr>
        <p:spPr>
          <a:xfrm rot="5400000">
            <a:off x="-1283109" y="1283113"/>
            <a:ext cx="6858000" cy="4291780"/>
          </a:xfrm>
          <a:prstGeom prst="rtTriangle">
            <a:avLst/>
          </a:prstGeom>
          <a:solidFill>
            <a:srgbClr val="FF4F0A"/>
          </a:solidFill>
          <a:ln>
            <a:solidFill>
              <a:srgbClr val="FF4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05ED42-C6B6-7742-98DA-F461FB574E46}"/>
              </a:ext>
            </a:extLst>
          </p:cNvPr>
          <p:cNvSpPr txBox="1"/>
          <p:nvPr/>
        </p:nvSpPr>
        <p:spPr>
          <a:xfrm>
            <a:off x="1600200" y="4627542"/>
            <a:ext cx="10043399" cy="1077218"/>
          </a:xfrm>
          <a:prstGeom prst="rect">
            <a:avLst/>
          </a:prstGeom>
          <a:noFill/>
        </p:spPr>
        <p:txBody>
          <a:bodyPr wrap="square" rtlCol="0">
            <a:spAutoFit/>
          </a:bodyPr>
          <a:lstStyle/>
          <a:p>
            <a:pPr algn="r"/>
            <a:r>
              <a:rPr lang="en-US" sz="3200" b="1" dirty="0">
                <a:solidFill>
                  <a:schemeClr val="bg1"/>
                </a:solidFill>
                <a:latin typeface="Oswald" pitchFamily="2" charset="77"/>
              </a:rPr>
              <a:t>THE ROOTS RUN DEEP: DISRUPTING INSTITUIONAL RACISM AND UNETHICAL BEHAVIOR AS A LEADER</a:t>
            </a:r>
            <a:endParaRPr lang="en-US" sz="8800" b="1" dirty="0">
              <a:solidFill>
                <a:schemeClr val="bg1"/>
              </a:solidFill>
              <a:latin typeface="Oswald" pitchFamily="2" charset="77"/>
            </a:endParaRPr>
          </a:p>
        </p:txBody>
      </p:sp>
      <p:sp>
        <p:nvSpPr>
          <p:cNvPr id="3" name="TextBox 2">
            <a:extLst>
              <a:ext uri="{FF2B5EF4-FFF2-40B4-BE49-F238E27FC236}">
                <a16:creationId xmlns:a16="http://schemas.microsoft.com/office/drawing/2014/main" id="{10DA5187-2FE4-3F47-A9E7-A6762F502159}"/>
              </a:ext>
            </a:extLst>
          </p:cNvPr>
          <p:cNvSpPr txBox="1"/>
          <p:nvPr/>
        </p:nvSpPr>
        <p:spPr>
          <a:xfrm>
            <a:off x="4659475" y="5781860"/>
            <a:ext cx="6984124" cy="646331"/>
          </a:xfrm>
          <a:prstGeom prst="rect">
            <a:avLst/>
          </a:prstGeom>
          <a:noFill/>
        </p:spPr>
        <p:txBody>
          <a:bodyPr wrap="square" rtlCol="0">
            <a:spAutoFit/>
          </a:bodyPr>
          <a:lstStyle/>
          <a:p>
            <a:pPr algn="r"/>
            <a:r>
              <a:rPr lang="en-US" b="1" dirty="0">
                <a:solidFill>
                  <a:schemeClr val="bg1"/>
                </a:solidFill>
                <a:latin typeface="Lato" panose="020F0502020204030203" pitchFamily="34" charset="77"/>
              </a:rPr>
              <a:t>Christina J. Allen, JD</a:t>
            </a:r>
          </a:p>
          <a:p>
            <a:pPr algn="r"/>
            <a:r>
              <a:rPr lang="en-US" b="1" dirty="0">
                <a:solidFill>
                  <a:schemeClr val="bg1"/>
                </a:solidFill>
                <a:latin typeface="Lato" panose="020F0502020204030203" pitchFamily="34" charset="77"/>
              </a:rPr>
              <a:t>AFP ICON - April 18, 2023</a:t>
            </a:r>
          </a:p>
        </p:txBody>
      </p:sp>
      <p:cxnSp>
        <p:nvCxnSpPr>
          <p:cNvPr id="5" name="Straight Connector 4">
            <a:extLst>
              <a:ext uri="{FF2B5EF4-FFF2-40B4-BE49-F238E27FC236}">
                <a16:creationId xmlns:a16="http://schemas.microsoft.com/office/drawing/2014/main" id="{52D1FEFB-3E9D-5243-82D7-B9725D3C3FFB}"/>
              </a:ext>
            </a:extLst>
          </p:cNvPr>
          <p:cNvCxnSpPr/>
          <p:nvPr/>
        </p:nvCxnSpPr>
        <p:spPr>
          <a:xfrm>
            <a:off x="5936482" y="5650802"/>
            <a:ext cx="57071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C0F49DD-F2DD-3C45-ABE2-149D8A33F67D}"/>
              </a:ext>
            </a:extLst>
          </p:cNvPr>
          <p:cNvPicPr>
            <a:picLocks noChangeAspect="1"/>
          </p:cNvPicPr>
          <p:nvPr/>
        </p:nvPicPr>
        <p:blipFill>
          <a:blip r:embed="rId2"/>
          <a:srcRect t="8466" b="8466"/>
          <a:stretch/>
        </p:blipFill>
        <p:spPr>
          <a:xfrm>
            <a:off x="6095999" y="457200"/>
            <a:ext cx="5535407" cy="4023360"/>
          </a:xfrm>
          <a:prstGeom prst="rect">
            <a:avLst/>
          </a:prstGeom>
        </p:spPr>
      </p:pic>
    </p:spTree>
    <p:extLst>
      <p:ext uri="{BB962C8B-B14F-4D97-AF65-F5344CB8AC3E}">
        <p14:creationId xmlns:p14="http://schemas.microsoft.com/office/powerpoint/2010/main" val="84256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0D495671-CDC7-444E-B16A-91D133E7BA0B}"/>
              </a:ext>
            </a:extLst>
          </p:cNvPr>
          <p:cNvSpPr/>
          <p:nvPr/>
        </p:nvSpPr>
        <p:spPr>
          <a:xfrm rot="16200000" flipH="1">
            <a:off x="6435119" y="1101116"/>
            <a:ext cx="6858000" cy="4655761"/>
          </a:xfrm>
          <a:prstGeom prst="rtTriangle">
            <a:avLst/>
          </a:prstGeom>
          <a:solidFill>
            <a:srgbClr val="013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8279750-9800-014D-B73E-B14D632309FF}"/>
              </a:ext>
            </a:extLst>
          </p:cNvPr>
          <p:cNvSpPr/>
          <p:nvPr/>
        </p:nvSpPr>
        <p:spPr>
          <a:xfrm rot="16200000" flipH="1">
            <a:off x="6609475" y="1283110"/>
            <a:ext cx="6858000" cy="4291780"/>
          </a:xfrm>
          <a:prstGeom prst="rtTriangle">
            <a:avLst/>
          </a:prstGeom>
          <a:solidFill>
            <a:srgbClr val="FF4F0A"/>
          </a:solidFill>
          <a:ln>
            <a:solidFill>
              <a:srgbClr val="FF4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4F0A"/>
              </a:solidFill>
            </a:endParaRPr>
          </a:p>
        </p:txBody>
      </p:sp>
      <p:sp>
        <p:nvSpPr>
          <p:cNvPr id="2" name="TextBox 1">
            <a:extLst>
              <a:ext uri="{FF2B5EF4-FFF2-40B4-BE49-F238E27FC236}">
                <a16:creationId xmlns:a16="http://schemas.microsoft.com/office/drawing/2014/main" id="{1305ED42-C6B6-7742-98DA-F461FB574E46}"/>
              </a:ext>
            </a:extLst>
          </p:cNvPr>
          <p:cNvSpPr txBox="1"/>
          <p:nvPr/>
        </p:nvSpPr>
        <p:spPr>
          <a:xfrm>
            <a:off x="458921" y="390526"/>
            <a:ext cx="7426028" cy="769441"/>
          </a:xfrm>
          <a:prstGeom prst="rect">
            <a:avLst/>
          </a:prstGeom>
          <a:noFill/>
          <a:effectLst/>
        </p:spPr>
        <p:txBody>
          <a:bodyPr wrap="square" rtlCol="0">
            <a:spAutoFit/>
          </a:bodyPr>
          <a:lstStyle/>
          <a:p>
            <a:r>
              <a:rPr lang="en-US" sz="4400" b="1" dirty="0">
                <a:solidFill>
                  <a:srgbClr val="013DA6"/>
                </a:solidFill>
                <a:latin typeface="Oswald" pitchFamily="2" charset="77"/>
              </a:rPr>
              <a:t>So You Want to be a Disruptor?</a:t>
            </a:r>
            <a:endParaRPr lang="en-US" sz="4000" b="1" dirty="0">
              <a:solidFill>
                <a:srgbClr val="013DA6"/>
              </a:solidFill>
              <a:latin typeface="Oswald" pitchFamily="2" charset="77"/>
            </a:endParaRPr>
          </a:p>
        </p:txBody>
      </p:sp>
      <p:cxnSp>
        <p:nvCxnSpPr>
          <p:cNvPr id="5" name="Straight Connector 4">
            <a:extLst>
              <a:ext uri="{FF2B5EF4-FFF2-40B4-BE49-F238E27FC236}">
                <a16:creationId xmlns:a16="http://schemas.microsoft.com/office/drawing/2014/main" id="{52D1FEFB-3E9D-5243-82D7-B9725D3C3FFB}"/>
              </a:ext>
            </a:extLst>
          </p:cNvPr>
          <p:cNvCxnSpPr>
            <a:cxnSpLocks/>
          </p:cNvCxnSpPr>
          <p:nvPr/>
        </p:nvCxnSpPr>
        <p:spPr>
          <a:xfrm>
            <a:off x="523383" y="1251353"/>
            <a:ext cx="3782817" cy="0"/>
          </a:xfrm>
          <a:prstGeom prst="line">
            <a:avLst/>
          </a:prstGeom>
          <a:ln w="38100">
            <a:solidFill>
              <a:srgbClr val="FF4F0A"/>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61501AF-35CB-9547-B7F8-B24102BB5051}"/>
              </a:ext>
            </a:extLst>
          </p:cNvPr>
          <p:cNvPicPr>
            <a:picLocks noChangeAspect="1"/>
          </p:cNvPicPr>
          <p:nvPr/>
        </p:nvPicPr>
        <p:blipFill>
          <a:blip r:embed="rId3"/>
          <a:stretch>
            <a:fillRect/>
          </a:stretch>
        </p:blipFill>
        <p:spPr>
          <a:xfrm>
            <a:off x="680031" y="6221715"/>
            <a:ext cx="2832100" cy="499275"/>
          </a:xfrm>
          <a:prstGeom prst="rect">
            <a:avLst/>
          </a:prstGeom>
        </p:spPr>
      </p:pic>
      <p:sp>
        <p:nvSpPr>
          <p:cNvPr id="13" name="TextBox 12">
            <a:extLst>
              <a:ext uri="{FF2B5EF4-FFF2-40B4-BE49-F238E27FC236}">
                <a16:creationId xmlns:a16="http://schemas.microsoft.com/office/drawing/2014/main" id="{66EEF593-0334-794F-B533-AA79B5456044}"/>
              </a:ext>
            </a:extLst>
          </p:cNvPr>
          <p:cNvSpPr txBox="1"/>
          <p:nvPr/>
        </p:nvSpPr>
        <p:spPr>
          <a:xfrm>
            <a:off x="6502400" y="6249731"/>
            <a:ext cx="5137483" cy="338554"/>
          </a:xfrm>
          <a:prstGeom prst="rect">
            <a:avLst/>
          </a:prstGeom>
          <a:noFill/>
        </p:spPr>
        <p:txBody>
          <a:bodyPr wrap="square" rtlCol="0">
            <a:spAutoFit/>
          </a:bodyPr>
          <a:lstStyle/>
          <a:p>
            <a:pPr algn="r"/>
            <a:r>
              <a:rPr lang="en-US" sz="1600" b="1" cap="all" dirty="0">
                <a:solidFill>
                  <a:schemeClr val="bg1"/>
                </a:solidFill>
                <a:latin typeface="Oswald" pitchFamily="2" charset="77"/>
              </a:rPr>
              <a:t>u</a:t>
            </a:r>
          </a:p>
        </p:txBody>
      </p:sp>
      <p:sp>
        <p:nvSpPr>
          <p:cNvPr id="3" name="Rectangle 2"/>
          <p:cNvSpPr/>
          <p:nvPr/>
        </p:nvSpPr>
        <p:spPr>
          <a:xfrm>
            <a:off x="418976" y="1740804"/>
            <a:ext cx="8260895" cy="4847481"/>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2800" b="1" dirty="0">
                <a:solidFill>
                  <a:srgbClr val="013DA6"/>
                </a:solidFill>
              </a:rPr>
              <a:t>Be prepared to manage up, down, out and around</a:t>
            </a:r>
          </a:p>
          <a:p>
            <a:pPr marL="342900" indent="-342900">
              <a:spcAft>
                <a:spcPts val="600"/>
              </a:spcAft>
              <a:buFont typeface="Wingdings" panose="05000000000000000000" pitchFamily="2" charset="2"/>
              <a:buChar char="§"/>
            </a:pPr>
            <a:r>
              <a:rPr lang="en-US" sz="2800" b="1" dirty="0">
                <a:solidFill>
                  <a:srgbClr val="013DA6"/>
                </a:solidFill>
              </a:rPr>
              <a:t>Level set your expectations</a:t>
            </a:r>
          </a:p>
          <a:p>
            <a:pPr marL="342900" indent="-342900">
              <a:spcAft>
                <a:spcPts val="600"/>
              </a:spcAft>
              <a:buFont typeface="Wingdings" panose="05000000000000000000" pitchFamily="2" charset="2"/>
              <a:buChar char="§"/>
            </a:pPr>
            <a:r>
              <a:rPr lang="en-US" sz="2800" b="1" dirty="0">
                <a:solidFill>
                  <a:srgbClr val="013DA6"/>
                </a:solidFill>
              </a:rPr>
              <a:t>Pause and think about the change before making it</a:t>
            </a:r>
          </a:p>
          <a:p>
            <a:pPr marL="342900" indent="-342900">
              <a:spcAft>
                <a:spcPts val="600"/>
              </a:spcAft>
              <a:buFont typeface="Wingdings" panose="05000000000000000000" pitchFamily="2" charset="2"/>
              <a:buChar char="§"/>
            </a:pPr>
            <a:r>
              <a:rPr lang="en-US" sz="2800" b="1" dirty="0">
                <a:solidFill>
                  <a:srgbClr val="013DA6"/>
                </a:solidFill>
              </a:rPr>
              <a:t>Things to consider:</a:t>
            </a:r>
          </a:p>
          <a:p>
            <a:pPr marL="800100" lvl="1" indent="-342900">
              <a:spcAft>
                <a:spcPts val="600"/>
              </a:spcAft>
              <a:buFont typeface="Wingdings" panose="05000000000000000000" pitchFamily="2" charset="2"/>
              <a:buChar char="§"/>
            </a:pPr>
            <a:r>
              <a:rPr lang="en-US" sz="2800" b="1" dirty="0">
                <a:solidFill>
                  <a:srgbClr val="013DA6"/>
                </a:solidFill>
              </a:rPr>
              <a:t>Is it client-centered?</a:t>
            </a:r>
          </a:p>
          <a:p>
            <a:pPr marL="800100" lvl="1" indent="-342900">
              <a:spcAft>
                <a:spcPts val="600"/>
              </a:spcAft>
              <a:buFont typeface="Wingdings" panose="05000000000000000000" pitchFamily="2" charset="2"/>
              <a:buChar char="§"/>
            </a:pPr>
            <a:r>
              <a:rPr lang="en-US" sz="2800" b="1" dirty="0">
                <a:solidFill>
                  <a:srgbClr val="013DA6"/>
                </a:solidFill>
              </a:rPr>
              <a:t>Is it trauma informed?</a:t>
            </a:r>
          </a:p>
          <a:p>
            <a:pPr marL="800100" lvl="1" indent="-342900">
              <a:spcAft>
                <a:spcPts val="600"/>
              </a:spcAft>
              <a:buFont typeface="Wingdings" panose="05000000000000000000" pitchFamily="2" charset="2"/>
              <a:buChar char="§"/>
            </a:pPr>
            <a:r>
              <a:rPr lang="en-US" sz="2800" b="1" dirty="0">
                <a:solidFill>
                  <a:srgbClr val="013DA6"/>
                </a:solidFill>
              </a:rPr>
              <a:t>Is it equitable for everyone?</a:t>
            </a:r>
          </a:p>
          <a:p>
            <a:pPr marL="342900" indent="-342900">
              <a:spcAft>
                <a:spcPts val="600"/>
              </a:spcAft>
              <a:buFont typeface="Wingdings" panose="05000000000000000000" pitchFamily="2" charset="2"/>
              <a:buChar char="§"/>
            </a:pPr>
            <a:r>
              <a:rPr lang="en-US" sz="2800" b="1" dirty="0">
                <a:solidFill>
                  <a:srgbClr val="013DA6"/>
                </a:solidFill>
              </a:rPr>
              <a:t>Focus on the early adopters, not the dissenters</a:t>
            </a:r>
          </a:p>
          <a:p>
            <a:pPr marL="800100" lvl="1" indent="-342900">
              <a:spcAft>
                <a:spcPts val="600"/>
              </a:spcAft>
              <a:buFont typeface="Wingdings" panose="05000000000000000000" pitchFamily="2" charset="2"/>
              <a:buChar char="§"/>
            </a:pPr>
            <a:endParaRPr lang="en-US" sz="2000" dirty="0"/>
          </a:p>
          <a:p>
            <a:pPr marL="800100" lvl="1" indent="-342900">
              <a:spcAft>
                <a:spcPts val="6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236884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0D495671-CDC7-444E-B16A-91D133E7BA0B}"/>
              </a:ext>
            </a:extLst>
          </p:cNvPr>
          <p:cNvSpPr/>
          <p:nvPr/>
        </p:nvSpPr>
        <p:spPr>
          <a:xfrm rot="16200000" flipH="1">
            <a:off x="6435119" y="1101116"/>
            <a:ext cx="6858000" cy="4655761"/>
          </a:xfrm>
          <a:prstGeom prst="rtTriangle">
            <a:avLst/>
          </a:prstGeom>
          <a:solidFill>
            <a:srgbClr val="013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8279750-9800-014D-B73E-B14D632309FF}"/>
              </a:ext>
            </a:extLst>
          </p:cNvPr>
          <p:cNvSpPr/>
          <p:nvPr/>
        </p:nvSpPr>
        <p:spPr>
          <a:xfrm rot="16200000" flipH="1">
            <a:off x="6609475" y="1283110"/>
            <a:ext cx="6858000" cy="4291780"/>
          </a:xfrm>
          <a:prstGeom prst="rtTriangle">
            <a:avLst/>
          </a:prstGeom>
          <a:solidFill>
            <a:srgbClr val="FF4F0A"/>
          </a:solidFill>
          <a:ln>
            <a:solidFill>
              <a:srgbClr val="FF4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4F0A"/>
              </a:solidFill>
            </a:endParaRPr>
          </a:p>
        </p:txBody>
      </p:sp>
      <p:sp>
        <p:nvSpPr>
          <p:cNvPr id="2" name="TextBox 1">
            <a:extLst>
              <a:ext uri="{FF2B5EF4-FFF2-40B4-BE49-F238E27FC236}">
                <a16:creationId xmlns:a16="http://schemas.microsoft.com/office/drawing/2014/main" id="{1305ED42-C6B6-7742-98DA-F461FB574E46}"/>
              </a:ext>
            </a:extLst>
          </p:cNvPr>
          <p:cNvSpPr txBox="1"/>
          <p:nvPr/>
        </p:nvSpPr>
        <p:spPr>
          <a:xfrm>
            <a:off x="458921" y="390526"/>
            <a:ext cx="7426028" cy="769441"/>
          </a:xfrm>
          <a:prstGeom prst="rect">
            <a:avLst/>
          </a:prstGeom>
          <a:noFill/>
          <a:effectLst/>
        </p:spPr>
        <p:txBody>
          <a:bodyPr wrap="square" rtlCol="0">
            <a:spAutoFit/>
          </a:bodyPr>
          <a:lstStyle/>
          <a:p>
            <a:r>
              <a:rPr lang="en-US" sz="4400" b="1" dirty="0">
                <a:solidFill>
                  <a:srgbClr val="013DA6"/>
                </a:solidFill>
                <a:latin typeface="Oswald" pitchFamily="2" charset="77"/>
              </a:rPr>
              <a:t>So You Want to be a Disruptor?</a:t>
            </a:r>
            <a:endParaRPr lang="en-US" sz="4000" b="1" dirty="0">
              <a:solidFill>
                <a:srgbClr val="013DA6"/>
              </a:solidFill>
              <a:latin typeface="Oswald" pitchFamily="2" charset="77"/>
            </a:endParaRPr>
          </a:p>
        </p:txBody>
      </p:sp>
      <p:cxnSp>
        <p:nvCxnSpPr>
          <p:cNvPr id="5" name="Straight Connector 4">
            <a:extLst>
              <a:ext uri="{FF2B5EF4-FFF2-40B4-BE49-F238E27FC236}">
                <a16:creationId xmlns:a16="http://schemas.microsoft.com/office/drawing/2014/main" id="{52D1FEFB-3E9D-5243-82D7-B9725D3C3FFB}"/>
              </a:ext>
            </a:extLst>
          </p:cNvPr>
          <p:cNvCxnSpPr>
            <a:cxnSpLocks/>
          </p:cNvCxnSpPr>
          <p:nvPr/>
        </p:nvCxnSpPr>
        <p:spPr>
          <a:xfrm>
            <a:off x="523383" y="1251353"/>
            <a:ext cx="3782817" cy="0"/>
          </a:xfrm>
          <a:prstGeom prst="line">
            <a:avLst/>
          </a:prstGeom>
          <a:ln w="38100">
            <a:solidFill>
              <a:srgbClr val="FF4F0A"/>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61501AF-35CB-9547-B7F8-B24102BB5051}"/>
              </a:ext>
            </a:extLst>
          </p:cNvPr>
          <p:cNvPicPr>
            <a:picLocks noChangeAspect="1"/>
          </p:cNvPicPr>
          <p:nvPr/>
        </p:nvPicPr>
        <p:blipFill>
          <a:blip r:embed="rId3"/>
          <a:stretch>
            <a:fillRect/>
          </a:stretch>
        </p:blipFill>
        <p:spPr>
          <a:xfrm>
            <a:off x="680031" y="6221715"/>
            <a:ext cx="2832100" cy="499275"/>
          </a:xfrm>
          <a:prstGeom prst="rect">
            <a:avLst/>
          </a:prstGeom>
        </p:spPr>
      </p:pic>
      <p:sp>
        <p:nvSpPr>
          <p:cNvPr id="13" name="TextBox 12">
            <a:extLst>
              <a:ext uri="{FF2B5EF4-FFF2-40B4-BE49-F238E27FC236}">
                <a16:creationId xmlns:a16="http://schemas.microsoft.com/office/drawing/2014/main" id="{66EEF593-0334-794F-B533-AA79B5456044}"/>
              </a:ext>
            </a:extLst>
          </p:cNvPr>
          <p:cNvSpPr txBox="1"/>
          <p:nvPr/>
        </p:nvSpPr>
        <p:spPr>
          <a:xfrm>
            <a:off x="6502400" y="6249731"/>
            <a:ext cx="5137483" cy="338554"/>
          </a:xfrm>
          <a:prstGeom prst="rect">
            <a:avLst/>
          </a:prstGeom>
          <a:noFill/>
        </p:spPr>
        <p:txBody>
          <a:bodyPr wrap="square" rtlCol="0">
            <a:spAutoFit/>
          </a:bodyPr>
          <a:lstStyle/>
          <a:p>
            <a:pPr algn="r"/>
            <a:r>
              <a:rPr lang="en-US" sz="1600" b="1" cap="all" dirty="0">
                <a:solidFill>
                  <a:schemeClr val="bg1"/>
                </a:solidFill>
                <a:latin typeface="Oswald" pitchFamily="2" charset="77"/>
              </a:rPr>
              <a:t>u</a:t>
            </a:r>
          </a:p>
        </p:txBody>
      </p:sp>
      <p:sp>
        <p:nvSpPr>
          <p:cNvPr id="3" name="Rectangle 2"/>
          <p:cNvSpPr/>
          <p:nvPr/>
        </p:nvSpPr>
        <p:spPr>
          <a:xfrm>
            <a:off x="399617" y="1655626"/>
            <a:ext cx="9638857" cy="5293757"/>
          </a:xfrm>
          <a:prstGeom prst="rect">
            <a:avLst/>
          </a:prstGeom>
        </p:spPr>
        <p:txBody>
          <a:bodyPr wrap="none">
            <a:spAutoFit/>
          </a:bodyPr>
          <a:lstStyle/>
          <a:p>
            <a:pPr marL="342900" indent="-342900">
              <a:spcAft>
                <a:spcPts val="600"/>
              </a:spcAft>
              <a:buFont typeface="Wingdings" panose="05000000000000000000" pitchFamily="2" charset="2"/>
              <a:buChar char="§"/>
            </a:pPr>
            <a:r>
              <a:rPr lang="en-US" sz="2800" b="1" dirty="0">
                <a:solidFill>
                  <a:srgbClr val="013DA6"/>
                </a:solidFill>
              </a:rPr>
              <a:t>Make sure ALL leaders are leading by example</a:t>
            </a:r>
          </a:p>
          <a:p>
            <a:pPr marL="342900" indent="-342900">
              <a:spcAft>
                <a:spcPts val="600"/>
              </a:spcAft>
              <a:buFont typeface="Wingdings" panose="05000000000000000000" pitchFamily="2" charset="2"/>
              <a:buChar char="§"/>
            </a:pPr>
            <a:r>
              <a:rPr lang="en-US" sz="2800" b="1" dirty="0">
                <a:solidFill>
                  <a:srgbClr val="013DA6"/>
                </a:solidFill>
              </a:rPr>
              <a:t>Expect it to be uncomfortable</a:t>
            </a:r>
          </a:p>
          <a:p>
            <a:pPr marL="342900" indent="-342900">
              <a:spcAft>
                <a:spcPts val="600"/>
              </a:spcAft>
              <a:buFont typeface="Wingdings" panose="05000000000000000000" pitchFamily="2" charset="2"/>
              <a:buChar char="§"/>
            </a:pPr>
            <a:r>
              <a:rPr lang="en-US" sz="2800" b="1" dirty="0">
                <a:solidFill>
                  <a:srgbClr val="013DA6"/>
                </a:solidFill>
              </a:rPr>
              <a:t>Communicate openly and often with your champions</a:t>
            </a:r>
          </a:p>
          <a:p>
            <a:pPr marL="342900" indent="-342900">
              <a:spcAft>
                <a:spcPts val="600"/>
              </a:spcAft>
              <a:buFont typeface="Wingdings" panose="05000000000000000000" pitchFamily="2" charset="2"/>
              <a:buChar char="§"/>
            </a:pPr>
            <a:r>
              <a:rPr lang="en-US" sz="2800" b="1" dirty="0">
                <a:solidFill>
                  <a:srgbClr val="013DA6"/>
                </a:solidFill>
              </a:rPr>
              <a:t>Know on which hills you’re willing to “die” </a:t>
            </a:r>
          </a:p>
          <a:p>
            <a:pPr marL="342900" indent="-342900">
              <a:spcAft>
                <a:spcPts val="600"/>
              </a:spcAft>
              <a:buFont typeface="Wingdings" panose="05000000000000000000" pitchFamily="2" charset="2"/>
              <a:buChar char="§"/>
            </a:pPr>
            <a:r>
              <a:rPr lang="en-US" sz="2800" b="1" dirty="0">
                <a:solidFill>
                  <a:srgbClr val="013DA6"/>
                </a:solidFill>
              </a:rPr>
              <a:t>Have a strong support system</a:t>
            </a:r>
          </a:p>
          <a:p>
            <a:pPr marL="342900" indent="-342900">
              <a:spcAft>
                <a:spcPts val="600"/>
              </a:spcAft>
              <a:buFont typeface="Wingdings" panose="05000000000000000000" pitchFamily="2" charset="2"/>
              <a:buChar char="§"/>
            </a:pPr>
            <a:r>
              <a:rPr lang="en-US" sz="2800" b="1" dirty="0">
                <a:solidFill>
                  <a:srgbClr val="013DA6"/>
                </a:solidFill>
              </a:rPr>
              <a:t>Understand that you won’t change everyone’s mind</a:t>
            </a:r>
          </a:p>
          <a:p>
            <a:pPr marL="342900" indent="-342900">
              <a:spcAft>
                <a:spcPts val="600"/>
              </a:spcAft>
              <a:buFont typeface="Wingdings" panose="05000000000000000000" pitchFamily="2" charset="2"/>
              <a:buChar char="§"/>
            </a:pPr>
            <a:r>
              <a:rPr lang="en-US" sz="2800" b="1" dirty="0">
                <a:solidFill>
                  <a:srgbClr val="013DA6"/>
                </a:solidFill>
              </a:rPr>
              <a:t>Remember that you can’t undo decades of action overnight…</a:t>
            </a:r>
          </a:p>
          <a:p>
            <a:pPr>
              <a:spcAft>
                <a:spcPts val="600"/>
              </a:spcAft>
            </a:pPr>
            <a:r>
              <a:rPr lang="en-US" sz="2800" b="1" dirty="0">
                <a:solidFill>
                  <a:srgbClr val="013DA6"/>
                </a:solidFill>
              </a:rPr>
              <a:t>     or in one 3-5 year strategic plan!</a:t>
            </a:r>
          </a:p>
          <a:p>
            <a:pPr marL="342900" indent="-342900">
              <a:spcAft>
                <a:spcPts val="600"/>
              </a:spcAft>
              <a:buFont typeface="Wingdings" panose="05000000000000000000" pitchFamily="2" charset="2"/>
              <a:buChar char="§"/>
            </a:pPr>
            <a:endParaRPr lang="en-US" sz="2400" dirty="0">
              <a:solidFill>
                <a:srgbClr val="333333"/>
              </a:solidFill>
            </a:endParaRPr>
          </a:p>
          <a:p>
            <a:pPr marL="342900" indent="-342900">
              <a:spcAft>
                <a:spcPts val="600"/>
              </a:spcAft>
              <a:buFont typeface="Wingdings" panose="05000000000000000000" pitchFamily="2" charset="2"/>
              <a:buChar char="§"/>
            </a:pPr>
            <a:endParaRPr lang="en-US" sz="2000" dirty="0"/>
          </a:p>
          <a:p>
            <a:pPr marL="800100" lvl="1" indent="-342900">
              <a:spcAft>
                <a:spcPts val="6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409380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0E1C18-46A9-C143-A692-F40508E8853C}"/>
              </a:ext>
            </a:extLst>
          </p:cNvPr>
          <p:cNvSpPr txBox="1"/>
          <p:nvPr/>
        </p:nvSpPr>
        <p:spPr>
          <a:xfrm>
            <a:off x="332697" y="241949"/>
            <a:ext cx="11526606" cy="646331"/>
          </a:xfrm>
          <a:prstGeom prst="rect">
            <a:avLst/>
          </a:prstGeom>
          <a:noFill/>
        </p:spPr>
        <p:txBody>
          <a:bodyPr wrap="square" rtlCol="0">
            <a:spAutoFit/>
          </a:bodyPr>
          <a:lstStyle/>
          <a:p>
            <a:pPr algn="ctr"/>
            <a:r>
              <a:rPr lang="en-US" sz="3600" b="1" dirty="0">
                <a:solidFill>
                  <a:srgbClr val="013DA6"/>
                </a:solidFill>
                <a:latin typeface="Oswald" pitchFamily="2" charset="77"/>
              </a:rPr>
              <a:t>Scenario </a:t>
            </a:r>
          </a:p>
        </p:txBody>
      </p:sp>
      <p:sp>
        <p:nvSpPr>
          <p:cNvPr id="16" name="TextBox 15">
            <a:extLst>
              <a:ext uri="{FF2B5EF4-FFF2-40B4-BE49-F238E27FC236}">
                <a16:creationId xmlns:a16="http://schemas.microsoft.com/office/drawing/2014/main" id="{B90587C6-897F-324F-A730-189D890BA4AC}"/>
              </a:ext>
            </a:extLst>
          </p:cNvPr>
          <p:cNvSpPr txBox="1"/>
          <p:nvPr/>
        </p:nvSpPr>
        <p:spPr>
          <a:xfrm>
            <a:off x="6502400" y="1865063"/>
            <a:ext cx="5137484" cy="461665"/>
          </a:xfrm>
          <a:prstGeom prst="rect">
            <a:avLst/>
          </a:prstGeom>
          <a:noFill/>
        </p:spPr>
        <p:txBody>
          <a:bodyPr wrap="square" rtlCol="0">
            <a:spAutoFit/>
          </a:bodyPr>
          <a:lstStyle/>
          <a:p>
            <a:pPr algn="r"/>
            <a:r>
              <a:rPr lang="en-US" sz="2400">
                <a:solidFill>
                  <a:schemeClr val="bg1"/>
                </a:solidFill>
              </a:rPr>
              <a:t>Story </a:t>
            </a:r>
          </a:p>
        </p:txBody>
      </p:sp>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sp>
        <p:nvSpPr>
          <p:cNvPr id="10" name="TextBox 9">
            <a:extLst>
              <a:ext uri="{FF2B5EF4-FFF2-40B4-BE49-F238E27FC236}">
                <a16:creationId xmlns:a16="http://schemas.microsoft.com/office/drawing/2014/main" id="{B90587C6-897F-324F-A730-189D890BA4AC}"/>
              </a:ext>
            </a:extLst>
          </p:cNvPr>
          <p:cNvSpPr txBox="1"/>
          <p:nvPr/>
        </p:nvSpPr>
        <p:spPr>
          <a:xfrm>
            <a:off x="332697" y="1034136"/>
            <a:ext cx="11179272" cy="4524315"/>
          </a:xfrm>
          <a:prstGeom prst="rect">
            <a:avLst/>
          </a:prstGeom>
          <a:noFill/>
        </p:spPr>
        <p:txBody>
          <a:bodyPr wrap="square" rtlCol="0">
            <a:spAutoFit/>
          </a:bodyPr>
          <a:lstStyle/>
          <a:p>
            <a:pPr algn="ctr"/>
            <a:r>
              <a:rPr lang="en-US" sz="4800" b="1" dirty="0">
                <a:solidFill>
                  <a:schemeClr val="accent2"/>
                </a:solidFill>
              </a:rPr>
              <a:t>A major donor informs you that she will no longer support your organization because the newly hired CEO is black and was only hired because of “wokeness”. She also expresses that she wants a refund of prior donations. How would you respond?</a:t>
            </a:r>
          </a:p>
        </p:txBody>
      </p:sp>
    </p:spTree>
    <p:extLst>
      <p:ext uri="{BB962C8B-B14F-4D97-AF65-F5344CB8AC3E}">
        <p14:creationId xmlns:p14="http://schemas.microsoft.com/office/powerpoint/2010/main" val="346274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90587C6-897F-324F-A730-189D890BA4AC}"/>
              </a:ext>
            </a:extLst>
          </p:cNvPr>
          <p:cNvSpPr txBox="1"/>
          <p:nvPr/>
        </p:nvSpPr>
        <p:spPr>
          <a:xfrm>
            <a:off x="6502400" y="1865063"/>
            <a:ext cx="5137484" cy="461665"/>
          </a:xfrm>
          <a:prstGeom prst="rect">
            <a:avLst/>
          </a:prstGeom>
          <a:noFill/>
        </p:spPr>
        <p:txBody>
          <a:bodyPr wrap="square" rtlCol="0">
            <a:spAutoFit/>
          </a:bodyPr>
          <a:lstStyle/>
          <a:p>
            <a:pPr algn="r"/>
            <a:r>
              <a:rPr lang="en-US" sz="2400">
                <a:solidFill>
                  <a:schemeClr val="bg1"/>
                </a:solidFill>
              </a:rPr>
              <a:t>Story </a:t>
            </a:r>
          </a:p>
        </p:txBody>
      </p:sp>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DD21BE38-2E91-1017-AE84-5A54274B8012}"/>
              </a:ext>
            </a:extLst>
          </p:cNvPr>
          <p:cNvPicPr>
            <a:picLocks noChangeAspect="1"/>
          </p:cNvPicPr>
          <p:nvPr/>
        </p:nvPicPr>
        <p:blipFill rotWithShape="1">
          <a:blip r:embed="rId4"/>
          <a:srcRect t="16759" r="943"/>
          <a:stretch/>
        </p:blipFill>
        <p:spPr>
          <a:xfrm>
            <a:off x="956923" y="996032"/>
            <a:ext cx="10278153" cy="4865936"/>
          </a:xfrm>
          <a:prstGeom prst="rect">
            <a:avLst/>
          </a:prstGeom>
        </p:spPr>
      </p:pic>
    </p:spTree>
    <p:extLst>
      <p:ext uri="{BB962C8B-B14F-4D97-AF65-F5344CB8AC3E}">
        <p14:creationId xmlns:p14="http://schemas.microsoft.com/office/powerpoint/2010/main" val="278814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0D495671-CDC7-444E-B16A-91D133E7BA0B}"/>
              </a:ext>
            </a:extLst>
          </p:cNvPr>
          <p:cNvSpPr/>
          <p:nvPr/>
        </p:nvSpPr>
        <p:spPr>
          <a:xfrm rot="16200000" flipH="1">
            <a:off x="6435119" y="1101116"/>
            <a:ext cx="6858000" cy="4655761"/>
          </a:xfrm>
          <a:prstGeom prst="rtTriangle">
            <a:avLst/>
          </a:prstGeom>
          <a:solidFill>
            <a:srgbClr val="013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8279750-9800-014D-B73E-B14D632309FF}"/>
              </a:ext>
            </a:extLst>
          </p:cNvPr>
          <p:cNvSpPr/>
          <p:nvPr/>
        </p:nvSpPr>
        <p:spPr>
          <a:xfrm rot="16200000" flipH="1">
            <a:off x="6609475" y="1283110"/>
            <a:ext cx="6858000" cy="4291780"/>
          </a:xfrm>
          <a:prstGeom prst="rtTriangle">
            <a:avLst/>
          </a:prstGeom>
          <a:solidFill>
            <a:srgbClr val="FF4F0A"/>
          </a:solidFill>
          <a:ln>
            <a:solidFill>
              <a:srgbClr val="FF4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4F0A"/>
              </a:solidFill>
            </a:endParaRPr>
          </a:p>
        </p:txBody>
      </p:sp>
      <p:sp>
        <p:nvSpPr>
          <p:cNvPr id="2" name="TextBox 1">
            <a:extLst>
              <a:ext uri="{FF2B5EF4-FFF2-40B4-BE49-F238E27FC236}">
                <a16:creationId xmlns:a16="http://schemas.microsoft.com/office/drawing/2014/main" id="{1305ED42-C6B6-7742-98DA-F461FB574E46}"/>
              </a:ext>
            </a:extLst>
          </p:cNvPr>
          <p:cNvSpPr txBox="1"/>
          <p:nvPr/>
        </p:nvSpPr>
        <p:spPr>
          <a:xfrm>
            <a:off x="458921" y="390526"/>
            <a:ext cx="7141780" cy="677108"/>
          </a:xfrm>
          <a:prstGeom prst="rect">
            <a:avLst/>
          </a:prstGeom>
          <a:noFill/>
          <a:effectLst/>
        </p:spPr>
        <p:txBody>
          <a:bodyPr wrap="square" rtlCol="0">
            <a:spAutoFit/>
          </a:bodyPr>
          <a:lstStyle/>
          <a:p>
            <a:r>
              <a:rPr lang="en-US" sz="3800" b="1" dirty="0">
                <a:solidFill>
                  <a:srgbClr val="013DA6"/>
                </a:solidFill>
                <a:latin typeface="Oswald" pitchFamily="2" charset="77"/>
              </a:rPr>
              <a:t>Practical Ways to Move the Needle </a:t>
            </a:r>
          </a:p>
        </p:txBody>
      </p:sp>
      <p:cxnSp>
        <p:nvCxnSpPr>
          <p:cNvPr id="5" name="Straight Connector 4">
            <a:extLst>
              <a:ext uri="{FF2B5EF4-FFF2-40B4-BE49-F238E27FC236}">
                <a16:creationId xmlns:a16="http://schemas.microsoft.com/office/drawing/2014/main" id="{52D1FEFB-3E9D-5243-82D7-B9725D3C3FFB}"/>
              </a:ext>
            </a:extLst>
          </p:cNvPr>
          <p:cNvCxnSpPr>
            <a:cxnSpLocks/>
          </p:cNvCxnSpPr>
          <p:nvPr/>
        </p:nvCxnSpPr>
        <p:spPr>
          <a:xfrm>
            <a:off x="523383" y="1251353"/>
            <a:ext cx="3782817" cy="0"/>
          </a:xfrm>
          <a:prstGeom prst="line">
            <a:avLst/>
          </a:prstGeom>
          <a:ln w="38100">
            <a:solidFill>
              <a:srgbClr val="FF4F0A"/>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61501AF-35CB-9547-B7F8-B24102BB5051}"/>
              </a:ext>
            </a:extLst>
          </p:cNvPr>
          <p:cNvPicPr>
            <a:picLocks noChangeAspect="1"/>
          </p:cNvPicPr>
          <p:nvPr/>
        </p:nvPicPr>
        <p:blipFill>
          <a:blip r:embed="rId3"/>
          <a:stretch>
            <a:fillRect/>
          </a:stretch>
        </p:blipFill>
        <p:spPr>
          <a:xfrm>
            <a:off x="680031" y="6221715"/>
            <a:ext cx="2832100" cy="499275"/>
          </a:xfrm>
          <a:prstGeom prst="rect">
            <a:avLst/>
          </a:prstGeom>
        </p:spPr>
      </p:pic>
      <p:sp>
        <p:nvSpPr>
          <p:cNvPr id="3" name="Rectangle 2"/>
          <p:cNvSpPr/>
          <p:nvPr/>
        </p:nvSpPr>
        <p:spPr>
          <a:xfrm>
            <a:off x="418976" y="1724292"/>
            <a:ext cx="8532519" cy="4308872"/>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3200" b="1" dirty="0">
                <a:solidFill>
                  <a:srgbClr val="013DA6"/>
                </a:solidFill>
              </a:rPr>
              <a:t>Look for aspects of racism in your fundraising events, collateral and development plan</a:t>
            </a:r>
          </a:p>
          <a:p>
            <a:pPr marL="342900" indent="-342900">
              <a:spcAft>
                <a:spcPts val="600"/>
              </a:spcAft>
              <a:buFont typeface="Wingdings" panose="05000000000000000000" pitchFamily="2" charset="2"/>
              <a:buChar char="§"/>
            </a:pPr>
            <a:r>
              <a:rPr lang="en-US" sz="3200" b="1" dirty="0">
                <a:solidFill>
                  <a:srgbClr val="013DA6"/>
                </a:solidFill>
              </a:rPr>
              <a:t>Examine your internal policies and practices</a:t>
            </a:r>
          </a:p>
          <a:p>
            <a:pPr marL="342900" indent="-342900">
              <a:spcAft>
                <a:spcPts val="600"/>
              </a:spcAft>
              <a:buFont typeface="Wingdings" panose="05000000000000000000" pitchFamily="2" charset="2"/>
              <a:buChar char="§"/>
            </a:pPr>
            <a:r>
              <a:rPr lang="en-US" sz="3200" b="1" dirty="0">
                <a:solidFill>
                  <a:srgbClr val="013DA6"/>
                </a:solidFill>
              </a:rPr>
              <a:t>Recommend champions to serve on your board</a:t>
            </a:r>
          </a:p>
          <a:p>
            <a:pPr marL="342900" indent="-342900">
              <a:spcAft>
                <a:spcPts val="600"/>
              </a:spcAft>
              <a:buFont typeface="Wingdings" panose="05000000000000000000" pitchFamily="2" charset="2"/>
              <a:buChar char="§"/>
            </a:pPr>
            <a:r>
              <a:rPr lang="en-US" sz="3200" b="1" dirty="0">
                <a:solidFill>
                  <a:srgbClr val="013DA6"/>
                </a:solidFill>
              </a:rPr>
              <a:t>Review your vendor list through an equity lens</a:t>
            </a:r>
          </a:p>
          <a:p>
            <a:pPr marL="342900" indent="-342900">
              <a:spcAft>
                <a:spcPts val="600"/>
              </a:spcAft>
              <a:buFont typeface="Wingdings" panose="05000000000000000000" pitchFamily="2" charset="2"/>
              <a:buChar char="§"/>
            </a:pPr>
            <a:r>
              <a:rPr lang="en-US" sz="3200" b="1" dirty="0">
                <a:solidFill>
                  <a:srgbClr val="013DA6"/>
                </a:solidFill>
              </a:rPr>
              <a:t>Ensure that visual data is reflects diversity</a:t>
            </a:r>
          </a:p>
          <a:p>
            <a:pPr marL="342900" indent="-342900">
              <a:spcAft>
                <a:spcPts val="600"/>
              </a:spcAft>
              <a:buFont typeface="Wingdings" panose="05000000000000000000" pitchFamily="2" charset="2"/>
              <a:buChar char="§"/>
            </a:pPr>
            <a:r>
              <a:rPr lang="en-US" sz="3200" b="1" dirty="0">
                <a:solidFill>
                  <a:srgbClr val="013DA6"/>
                </a:solidFill>
              </a:rPr>
              <a:t>Analyze your organizational chart for disparity</a:t>
            </a:r>
          </a:p>
          <a:p>
            <a:pPr marL="342900" indent="-342900">
              <a:spcAft>
                <a:spcPts val="6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399338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66C2CE-51D5-70B9-3B8B-7A98AC8EA9DF}"/>
              </a:ext>
            </a:extLst>
          </p:cNvPr>
          <p:cNvSpPr txBox="1"/>
          <p:nvPr/>
        </p:nvSpPr>
        <p:spPr>
          <a:xfrm>
            <a:off x="3048000" y="501134"/>
            <a:ext cx="6477000" cy="646331"/>
          </a:xfrm>
          <a:prstGeom prst="rect">
            <a:avLst/>
          </a:prstGeom>
          <a:noFill/>
        </p:spPr>
        <p:txBody>
          <a:bodyPr wrap="square">
            <a:spAutoFit/>
          </a:bodyPr>
          <a:lstStyle/>
          <a:p>
            <a:pPr algn="ctr"/>
            <a:r>
              <a:rPr lang="en-US" sz="3600" b="1" dirty="0">
                <a:solidFill>
                  <a:srgbClr val="013DA6"/>
                </a:solidFill>
                <a:latin typeface="Oswald" pitchFamily="2" charset="77"/>
              </a:rPr>
              <a:t>Reflection Question</a:t>
            </a:r>
          </a:p>
        </p:txBody>
      </p:sp>
      <p:sp>
        <p:nvSpPr>
          <p:cNvPr id="6" name="TextBox 5">
            <a:extLst>
              <a:ext uri="{FF2B5EF4-FFF2-40B4-BE49-F238E27FC236}">
                <a16:creationId xmlns:a16="http://schemas.microsoft.com/office/drawing/2014/main" id="{15E327D9-0A5E-D81E-9B71-B0A6DF3D5B5A}"/>
              </a:ext>
            </a:extLst>
          </p:cNvPr>
          <p:cNvSpPr txBox="1"/>
          <p:nvPr/>
        </p:nvSpPr>
        <p:spPr>
          <a:xfrm>
            <a:off x="2724150" y="1720840"/>
            <a:ext cx="7181850" cy="4247317"/>
          </a:xfrm>
          <a:prstGeom prst="rect">
            <a:avLst/>
          </a:prstGeom>
          <a:noFill/>
        </p:spPr>
        <p:txBody>
          <a:bodyPr wrap="square">
            <a:spAutoFit/>
          </a:bodyPr>
          <a:lstStyle/>
          <a:p>
            <a:pPr algn="ctr"/>
            <a:r>
              <a:rPr lang="en-US" sz="5400" b="1" dirty="0">
                <a:solidFill>
                  <a:schemeClr val="accent2"/>
                </a:solidFill>
              </a:rPr>
              <a:t>What is one thing that you will do in the future to disrupt racism and/or unethical behavior in your organization?</a:t>
            </a:r>
          </a:p>
        </p:txBody>
      </p:sp>
    </p:spTree>
    <p:extLst>
      <p:ext uri="{BB962C8B-B14F-4D97-AF65-F5344CB8AC3E}">
        <p14:creationId xmlns:p14="http://schemas.microsoft.com/office/powerpoint/2010/main" val="202215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E327D9-0A5E-D81E-9B71-B0A6DF3D5B5A}"/>
              </a:ext>
            </a:extLst>
          </p:cNvPr>
          <p:cNvSpPr txBox="1"/>
          <p:nvPr/>
        </p:nvSpPr>
        <p:spPr>
          <a:xfrm>
            <a:off x="2724150" y="1720840"/>
            <a:ext cx="7181850" cy="2554545"/>
          </a:xfrm>
          <a:prstGeom prst="rect">
            <a:avLst/>
          </a:prstGeom>
          <a:noFill/>
        </p:spPr>
        <p:txBody>
          <a:bodyPr wrap="square">
            <a:spAutoFit/>
          </a:bodyPr>
          <a:lstStyle/>
          <a:p>
            <a:pPr algn="ctr"/>
            <a:endParaRPr lang="en-US" sz="8000" b="1" dirty="0">
              <a:solidFill>
                <a:schemeClr val="accent2"/>
              </a:solidFill>
            </a:endParaRPr>
          </a:p>
          <a:p>
            <a:pPr algn="ctr"/>
            <a:r>
              <a:rPr lang="en-US" sz="8000" b="1" dirty="0">
                <a:solidFill>
                  <a:schemeClr val="accent2"/>
                </a:solidFill>
              </a:rPr>
              <a:t>Questions? </a:t>
            </a:r>
          </a:p>
        </p:txBody>
      </p:sp>
    </p:spTree>
    <p:extLst>
      <p:ext uri="{BB962C8B-B14F-4D97-AF65-F5344CB8AC3E}">
        <p14:creationId xmlns:p14="http://schemas.microsoft.com/office/powerpoint/2010/main" val="60759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0D495671-CDC7-444E-B16A-91D133E7BA0B}"/>
              </a:ext>
            </a:extLst>
          </p:cNvPr>
          <p:cNvSpPr/>
          <p:nvPr/>
        </p:nvSpPr>
        <p:spPr>
          <a:xfrm rot="16200000" flipH="1">
            <a:off x="6435119" y="1101116"/>
            <a:ext cx="6858000" cy="4655761"/>
          </a:xfrm>
          <a:prstGeom prst="rtTriangle">
            <a:avLst/>
          </a:prstGeom>
          <a:solidFill>
            <a:srgbClr val="013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8279750-9800-014D-B73E-B14D632309FF}"/>
              </a:ext>
            </a:extLst>
          </p:cNvPr>
          <p:cNvSpPr/>
          <p:nvPr/>
        </p:nvSpPr>
        <p:spPr>
          <a:xfrm rot="16200000" flipH="1">
            <a:off x="6609475" y="1283110"/>
            <a:ext cx="6858000" cy="4291780"/>
          </a:xfrm>
          <a:prstGeom prst="rtTriangle">
            <a:avLst/>
          </a:prstGeom>
          <a:solidFill>
            <a:srgbClr val="FF4F0A"/>
          </a:solidFill>
          <a:ln>
            <a:solidFill>
              <a:srgbClr val="FF4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4F0A"/>
              </a:solidFill>
            </a:endParaRPr>
          </a:p>
        </p:txBody>
      </p:sp>
      <p:sp>
        <p:nvSpPr>
          <p:cNvPr id="2" name="TextBox 1">
            <a:extLst>
              <a:ext uri="{FF2B5EF4-FFF2-40B4-BE49-F238E27FC236}">
                <a16:creationId xmlns:a16="http://schemas.microsoft.com/office/drawing/2014/main" id="{1305ED42-C6B6-7742-98DA-F461FB574E46}"/>
              </a:ext>
            </a:extLst>
          </p:cNvPr>
          <p:cNvSpPr txBox="1"/>
          <p:nvPr/>
        </p:nvSpPr>
        <p:spPr>
          <a:xfrm>
            <a:off x="458921" y="390526"/>
            <a:ext cx="7141780" cy="769441"/>
          </a:xfrm>
          <a:prstGeom prst="rect">
            <a:avLst/>
          </a:prstGeom>
          <a:noFill/>
          <a:effectLst/>
        </p:spPr>
        <p:txBody>
          <a:bodyPr wrap="square" rtlCol="0">
            <a:spAutoFit/>
          </a:bodyPr>
          <a:lstStyle/>
          <a:p>
            <a:r>
              <a:rPr lang="en-US" sz="4400" b="1" dirty="0">
                <a:solidFill>
                  <a:srgbClr val="013DA6"/>
                </a:solidFill>
                <a:latin typeface="Oswald" pitchFamily="2" charset="77"/>
              </a:rPr>
              <a:t>References</a:t>
            </a:r>
          </a:p>
        </p:txBody>
      </p:sp>
      <p:cxnSp>
        <p:nvCxnSpPr>
          <p:cNvPr id="5" name="Straight Connector 4">
            <a:extLst>
              <a:ext uri="{FF2B5EF4-FFF2-40B4-BE49-F238E27FC236}">
                <a16:creationId xmlns:a16="http://schemas.microsoft.com/office/drawing/2014/main" id="{52D1FEFB-3E9D-5243-82D7-B9725D3C3FFB}"/>
              </a:ext>
            </a:extLst>
          </p:cNvPr>
          <p:cNvCxnSpPr>
            <a:cxnSpLocks/>
          </p:cNvCxnSpPr>
          <p:nvPr/>
        </p:nvCxnSpPr>
        <p:spPr>
          <a:xfrm>
            <a:off x="523383" y="1251353"/>
            <a:ext cx="3782817" cy="0"/>
          </a:xfrm>
          <a:prstGeom prst="line">
            <a:avLst/>
          </a:prstGeom>
          <a:ln w="38100">
            <a:solidFill>
              <a:srgbClr val="FF4F0A"/>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61501AF-35CB-9547-B7F8-B24102BB5051}"/>
              </a:ext>
            </a:extLst>
          </p:cNvPr>
          <p:cNvPicPr>
            <a:picLocks noChangeAspect="1"/>
          </p:cNvPicPr>
          <p:nvPr/>
        </p:nvPicPr>
        <p:blipFill>
          <a:blip r:embed="rId3"/>
          <a:stretch>
            <a:fillRect/>
          </a:stretch>
        </p:blipFill>
        <p:spPr>
          <a:xfrm>
            <a:off x="680031" y="6221715"/>
            <a:ext cx="2832100" cy="499275"/>
          </a:xfrm>
          <a:prstGeom prst="rect">
            <a:avLst/>
          </a:prstGeom>
        </p:spPr>
      </p:pic>
      <p:sp>
        <p:nvSpPr>
          <p:cNvPr id="15" name="Content Placeholder 2"/>
          <p:cNvSpPr txBox="1">
            <a:spLocks/>
          </p:cNvSpPr>
          <p:nvPr/>
        </p:nvSpPr>
        <p:spPr>
          <a:xfrm>
            <a:off x="523383" y="1550497"/>
            <a:ext cx="7931848" cy="36471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pPr>
            <a:r>
              <a:rPr lang="it-IT" sz="2200" dirty="0">
                <a:hlinkClick r:id="rId4"/>
              </a:rPr>
              <a:t>https://www.shl.com/resources/by-type/blog/2023/why-embracing-equity-is-key-to-organizations-dei-strategies/</a:t>
            </a:r>
            <a:r>
              <a:rPr lang="it-IT" sz="2200" dirty="0"/>
              <a:t>	</a:t>
            </a:r>
          </a:p>
          <a:p>
            <a:pPr algn="l">
              <a:lnSpc>
                <a:spcPct val="100000"/>
              </a:lnSpc>
              <a:spcBef>
                <a:spcPts val="0"/>
              </a:spcBef>
              <a:spcAft>
                <a:spcPts val="600"/>
              </a:spcAft>
            </a:pPr>
            <a:endParaRPr lang="it-IT" sz="2200" dirty="0"/>
          </a:p>
          <a:p>
            <a:pPr algn="l">
              <a:lnSpc>
                <a:spcPct val="100000"/>
              </a:lnSpc>
              <a:spcBef>
                <a:spcPts val="0"/>
              </a:spcBef>
              <a:spcAft>
                <a:spcPts val="600"/>
              </a:spcAft>
            </a:pPr>
            <a:r>
              <a:rPr lang="it-IT" sz="2200" dirty="0">
                <a:hlinkClick r:id="rId5"/>
              </a:rPr>
              <a:t>https://m.facebook.com/profile.php?id=100066531380061&amp;_rdr</a:t>
            </a:r>
            <a:endParaRPr lang="it-IT" sz="2200" dirty="0"/>
          </a:p>
          <a:p>
            <a:pPr algn="l">
              <a:lnSpc>
                <a:spcPct val="100000"/>
              </a:lnSpc>
              <a:spcBef>
                <a:spcPts val="0"/>
              </a:spcBef>
              <a:spcAft>
                <a:spcPts val="600"/>
              </a:spcAft>
            </a:pPr>
            <a:endParaRPr lang="it-IT" sz="2200" dirty="0"/>
          </a:p>
          <a:p>
            <a:pPr algn="l">
              <a:lnSpc>
                <a:spcPct val="100000"/>
              </a:lnSpc>
              <a:spcBef>
                <a:spcPts val="0"/>
              </a:spcBef>
              <a:spcAft>
                <a:spcPts val="600"/>
              </a:spcAft>
            </a:pPr>
            <a:r>
              <a:rPr lang="it-IT" sz="2200" dirty="0">
                <a:hlinkClick r:id="rId6"/>
              </a:rPr>
              <a:t>https://www.huffpost.com/entry/black-woman-racism-privilege_n_613b9ea2e4b00ff836ec9480</a:t>
            </a:r>
            <a:endParaRPr lang="it-IT" sz="2200" dirty="0"/>
          </a:p>
          <a:p>
            <a:pPr algn="l">
              <a:lnSpc>
                <a:spcPct val="100000"/>
              </a:lnSpc>
              <a:spcBef>
                <a:spcPts val="0"/>
              </a:spcBef>
              <a:spcAft>
                <a:spcPts val="600"/>
              </a:spcAft>
            </a:pPr>
            <a:endParaRPr lang="it-IT" sz="2200" dirty="0"/>
          </a:p>
          <a:p>
            <a:pPr algn="l">
              <a:lnSpc>
                <a:spcPct val="100000"/>
              </a:lnSpc>
              <a:spcBef>
                <a:spcPts val="0"/>
              </a:spcBef>
              <a:spcAft>
                <a:spcPts val="600"/>
              </a:spcAft>
            </a:pPr>
            <a:endParaRPr lang="en-US" sz="2200" dirty="0"/>
          </a:p>
          <a:p>
            <a:pPr algn="l">
              <a:lnSpc>
                <a:spcPct val="100000"/>
              </a:lnSpc>
              <a:spcBef>
                <a:spcPts val="0"/>
              </a:spcBef>
              <a:spcAft>
                <a:spcPts val="600"/>
              </a:spcAft>
            </a:pPr>
            <a:endParaRPr lang="en-US" sz="1400" dirty="0"/>
          </a:p>
          <a:p>
            <a:pPr algn="l">
              <a:lnSpc>
                <a:spcPct val="100000"/>
              </a:lnSpc>
              <a:spcBef>
                <a:spcPts val="0"/>
              </a:spcBef>
              <a:spcAft>
                <a:spcPts val="600"/>
              </a:spcAft>
            </a:pPr>
            <a:endParaRPr lang="en-US" sz="1600" dirty="0"/>
          </a:p>
          <a:p>
            <a:pPr algn="l">
              <a:lnSpc>
                <a:spcPct val="100000"/>
              </a:lnSpc>
              <a:spcBef>
                <a:spcPts val="0"/>
              </a:spcBef>
              <a:spcAft>
                <a:spcPts val="600"/>
              </a:spcAft>
            </a:pPr>
            <a:endParaRPr lang="en-US" sz="1400" dirty="0"/>
          </a:p>
        </p:txBody>
      </p:sp>
    </p:spTree>
    <p:extLst>
      <p:ext uri="{BB962C8B-B14F-4D97-AF65-F5344CB8AC3E}">
        <p14:creationId xmlns:p14="http://schemas.microsoft.com/office/powerpoint/2010/main" val="411333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B8279750-9800-014D-B73E-B14D632309FF}"/>
              </a:ext>
            </a:extLst>
          </p:cNvPr>
          <p:cNvSpPr/>
          <p:nvPr/>
        </p:nvSpPr>
        <p:spPr>
          <a:xfrm rot="16200000" flipH="1">
            <a:off x="2777067" y="-2556933"/>
            <a:ext cx="6857997" cy="11971868"/>
          </a:xfrm>
          <a:prstGeom prst="rtTriangle">
            <a:avLst/>
          </a:prstGeom>
          <a:solidFill>
            <a:srgbClr val="FF4F0A"/>
          </a:solidFill>
          <a:ln>
            <a:solidFill>
              <a:srgbClr val="FF4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sp>
        <p:nvSpPr>
          <p:cNvPr id="22" name="TextBox 21">
            <a:extLst>
              <a:ext uri="{FF2B5EF4-FFF2-40B4-BE49-F238E27FC236}">
                <a16:creationId xmlns:a16="http://schemas.microsoft.com/office/drawing/2014/main" id="{57928F4F-7BD7-F847-AA14-77FE78AB70FC}"/>
              </a:ext>
            </a:extLst>
          </p:cNvPr>
          <p:cNvSpPr txBox="1"/>
          <p:nvPr/>
        </p:nvSpPr>
        <p:spPr>
          <a:xfrm>
            <a:off x="5255546" y="4742273"/>
            <a:ext cx="2866241" cy="646331"/>
          </a:xfrm>
          <a:prstGeom prst="rect">
            <a:avLst/>
          </a:prstGeom>
          <a:noFill/>
        </p:spPr>
        <p:txBody>
          <a:bodyPr wrap="square" rtlCol="0">
            <a:spAutoFit/>
          </a:bodyPr>
          <a:lstStyle/>
          <a:p>
            <a:r>
              <a:rPr lang="en-US">
                <a:solidFill>
                  <a:schemeClr val="bg1"/>
                </a:solidFill>
                <a:latin typeface="Lato" panose="020F0502020204030203" pitchFamily="34" charset="77"/>
              </a:rPr>
              <a:t>Photo Caption</a:t>
            </a:r>
          </a:p>
          <a:p>
            <a:r>
              <a:rPr lang="en-US">
                <a:solidFill>
                  <a:schemeClr val="bg1"/>
                </a:solidFill>
                <a:latin typeface="Lato" panose="020F0502020204030203" pitchFamily="34" charset="77"/>
              </a:rPr>
              <a:t>Body Copy</a:t>
            </a:r>
          </a:p>
        </p:txBody>
      </p:sp>
      <p:sp>
        <p:nvSpPr>
          <p:cNvPr id="23" name="TextBox 22">
            <a:extLst>
              <a:ext uri="{FF2B5EF4-FFF2-40B4-BE49-F238E27FC236}">
                <a16:creationId xmlns:a16="http://schemas.microsoft.com/office/drawing/2014/main" id="{28819EBB-DF24-F54B-B7B5-2A49465427B5}"/>
              </a:ext>
            </a:extLst>
          </p:cNvPr>
          <p:cNvSpPr txBox="1"/>
          <p:nvPr/>
        </p:nvSpPr>
        <p:spPr>
          <a:xfrm>
            <a:off x="10294374" y="6249731"/>
            <a:ext cx="1345509" cy="338554"/>
          </a:xfrm>
          <a:prstGeom prst="rect">
            <a:avLst/>
          </a:prstGeom>
          <a:noFill/>
        </p:spPr>
        <p:txBody>
          <a:bodyPr wrap="square" rtlCol="0">
            <a:spAutoFit/>
          </a:bodyPr>
          <a:lstStyle/>
          <a:p>
            <a:pPr algn="r"/>
            <a:r>
              <a:rPr lang="en-US" sz="1600" b="1" cap="all" err="1">
                <a:solidFill>
                  <a:schemeClr val="bg1"/>
                </a:solidFill>
                <a:latin typeface="Oswald" pitchFamily="2" charset="77"/>
              </a:rPr>
              <a:t>Gc.edu</a:t>
            </a:r>
            <a:endParaRPr lang="en-US" sz="1600" b="1" cap="all">
              <a:solidFill>
                <a:schemeClr val="bg1"/>
              </a:solidFill>
              <a:latin typeface="Oswald" pitchFamily="2" charset="77"/>
            </a:endParaRPr>
          </a:p>
        </p:txBody>
      </p:sp>
      <p:sp>
        <p:nvSpPr>
          <p:cNvPr id="12" name="TextBox 11">
            <a:extLst>
              <a:ext uri="{FF2B5EF4-FFF2-40B4-BE49-F238E27FC236}">
                <a16:creationId xmlns:a16="http://schemas.microsoft.com/office/drawing/2014/main" id="{9FDEAE99-3E91-B74E-BD4C-08388F9CB53F}"/>
              </a:ext>
            </a:extLst>
          </p:cNvPr>
          <p:cNvSpPr txBox="1"/>
          <p:nvPr/>
        </p:nvSpPr>
        <p:spPr>
          <a:xfrm>
            <a:off x="486199" y="4015448"/>
            <a:ext cx="5295137" cy="646331"/>
          </a:xfrm>
          <a:prstGeom prst="rect">
            <a:avLst/>
          </a:prstGeom>
          <a:noFill/>
        </p:spPr>
        <p:txBody>
          <a:bodyPr wrap="square" rtlCol="0">
            <a:spAutoFit/>
          </a:bodyPr>
          <a:lstStyle/>
          <a:p>
            <a:r>
              <a:rPr lang="en-US" sz="3600" b="1" dirty="0">
                <a:solidFill>
                  <a:srgbClr val="013DA6"/>
                </a:solidFill>
                <a:latin typeface="Oswald" pitchFamily="2" charset="77"/>
              </a:rPr>
              <a:t>Christina J. Allen, J.D.</a:t>
            </a:r>
          </a:p>
        </p:txBody>
      </p:sp>
      <p:sp>
        <p:nvSpPr>
          <p:cNvPr id="13" name="TextBox 12">
            <a:extLst>
              <a:ext uri="{FF2B5EF4-FFF2-40B4-BE49-F238E27FC236}">
                <a16:creationId xmlns:a16="http://schemas.microsoft.com/office/drawing/2014/main" id="{FAD3E555-97D6-9546-B217-F4FFD3424B13}"/>
              </a:ext>
            </a:extLst>
          </p:cNvPr>
          <p:cNvSpPr txBox="1"/>
          <p:nvPr/>
        </p:nvSpPr>
        <p:spPr>
          <a:xfrm>
            <a:off x="486199" y="4665519"/>
            <a:ext cx="7416830" cy="1477328"/>
          </a:xfrm>
          <a:prstGeom prst="rect">
            <a:avLst/>
          </a:prstGeom>
          <a:noFill/>
        </p:spPr>
        <p:txBody>
          <a:bodyPr wrap="square" rtlCol="0">
            <a:spAutoFit/>
          </a:bodyPr>
          <a:lstStyle/>
          <a:p>
            <a:r>
              <a:rPr lang="en-US" b="1" cap="all" dirty="0" err="1">
                <a:solidFill>
                  <a:srgbClr val="013DA6"/>
                </a:solidFill>
                <a:latin typeface="Lato" panose="020F0502020204030203" pitchFamily="34" charset="77"/>
              </a:rPr>
              <a:t>Ceo</a:t>
            </a:r>
            <a:r>
              <a:rPr lang="en-US" b="1" cap="all" dirty="0">
                <a:solidFill>
                  <a:srgbClr val="013DA6"/>
                </a:solidFill>
                <a:latin typeface="Lato" panose="020F0502020204030203" pitchFamily="34" charset="77"/>
              </a:rPr>
              <a:t> – </a:t>
            </a:r>
            <a:r>
              <a:rPr lang="en-US" b="1" cap="all" dirty="0" err="1">
                <a:solidFill>
                  <a:srgbClr val="013DA6"/>
                </a:solidFill>
                <a:latin typeface="Lato" panose="020F0502020204030203" pitchFamily="34" charset="77"/>
              </a:rPr>
              <a:t>Familytime</a:t>
            </a:r>
            <a:r>
              <a:rPr lang="en-US" b="1" cap="all" dirty="0">
                <a:solidFill>
                  <a:srgbClr val="013DA6"/>
                </a:solidFill>
                <a:latin typeface="Lato" panose="020F0502020204030203" pitchFamily="34" charset="77"/>
              </a:rPr>
              <a:t> crisis &amp; counseling center</a:t>
            </a:r>
          </a:p>
          <a:p>
            <a:endParaRPr lang="en-US" b="1" cap="all" dirty="0">
              <a:solidFill>
                <a:srgbClr val="013DA6"/>
              </a:solidFill>
              <a:latin typeface="Lato" panose="020F0502020204030203" pitchFamily="34" charset="77"/>
            </a:endParaRPr>
          </a:p>
          <a:p>
            <a:endParaRPr lang="en-US" b="1" cap="all" dirty="0">
              <a:solidFill>
                <a:srgbClr val="013DA6"/>
              </a:solidFill>
              <a:latin typeface="Lato" panose="020F0502020204030203" pitchFamily="34" charset="77"/>
            </a:endParaRPr>
          </a:p>
          <a:p>
            <a:endParaRPr lang="en-US" b="1" cap="all" dirty="0">
              <a:solidFill>
                <a:srgbClr val="013DA6"/>
              </a:solidFill>
              <a:latin typeface="Lato" panose="020F0502020204030203" pitchFamily="34" charset="77"/>
            </a:endParaRPr>
          </a:p>
          <a:p>
            <a:endParaRPr lang="en-US" cap="all" dirty="0">
              <a:solidFill>
                <a:srgbClr val="013DA6"/>
              </a:solidFill>
              <a:latin typeface="Lato" panose="020F0502020204030203" pitchFamily="34" charset="77"/>
            </a:endParaRPr>
          </a:p>
        </p:txBody>
      </p:sp>
      <p:sp>
        <p:nvSpPr>
          <p:cNvPr id="19" name="TextBox 18">
            <a:extLst>
              <a:ext uri="{FF2B5EF4-FFF2-40B4-BE49-F238E27FC236}">
                <a16:creationId xmlns:a16="http://schemas.microsoft.com/office/drawing/2014/main" id="{A0EB0147-7AF3-FF47-8A8C-88A75027BFE9}"/>
              </a:ext>
            </a:extLst>
          </p:cNvPr>
          <p:cNvSpPr txBox="1"/>
          <p:nvPr/>
        </p:nvSpPr>
        <p:spPr>
          <a:xfrm>
            <a:off x="486199" y="5034851"/>
            <a:ext cx="5030552" cy="830997"/>
          </a:xfrm>
          <a:prstGeom prst="rect">
            <a:avLst/>
          </a:prstGeom>
          <a:noFill/>
        </p:spPr>
        <p:txBody>
          <a:bodyPr wrap="square" rtlCol="0">
            <a:spAutoFit/>
          </a:bodyPr>
          <a:lstStyle/>
          <a:p>
            <a:r>
              <a:rPr lang="en-US" sz="2400" dirty="0">
                <a:solidFill>
                  <a:srgbClr val="013DA6"/>
                </a:solidFill>
                <a:hlinkClick r:id="rId4"/>
              </a:rPr>
              <a:t>callen@familytimeccc.org</a:t>
            </a:r>
            <a:endParaRPr lang="en-US" sz="2400" dirty="0">
              <a:solidFill>
                <a:srgbClr val="013DA6"/>
              </a:solidFill>
            </a:endParaRPr>
          </a:p>
          <a:p>
            <a:r>
              <a:rPr lang="en-US" sz="2400" dirty="0">
                <a:solidFill>
                  <a:schemeClr val="accent1"/>
                </a:solidFill>
              </a:rPr>
              <a:t>346-220-8205</a:t>
            </a:r>
          </a:p>
        </p:txBody>
      </p:sp>
      <p:pic>
        <p:nvPicPr>
          <p:cNvPr id="1028" name="Picture 4" descr="Thank U - White Thank You Transparent, Png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2307" y="1164081"/>
            <a:ext cx="5587576" cy="184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8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B8279750-9800-014D-B73E-B14D632309FF}"/>
              </a:ext>
            </a:extLst>
          </p:cNvPr>
          <p:cNvSpPr/>
          <p:nvPr/>
        </p:nvSpPr>
        <p:spPr>
          <a:xfrm rot="5400000">
            <a:off x="-177797" y="177802"/>
            <a:ext cx="6857997" cy="6502402"/>
          </a:xfrm>
          <a:prstGeom prst="rtTriangle">
            <a:avLst/>
          </a:prstGeom>
          <a:solidFill>
            <a:srgbClr val="FF4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80E1C18-46A9-C143-A692-F40508E8853C}"/>
              </a:ext>
            </a:extLst>
          </p:cNvPr>
          <p:cNvSpPr txBox="1"/>
          <p:nvPr/>
        </p:nvSpPr>
        <p:spPr>
          <a:xfrm>
            <a:off x="4655760" y="479011"/>
            <a:ext cx="7141780" cy="707886"/>
          </a:xfrm>
          <a:prstGeom prst="rect">
            <a:avLst/>
          </a:prstGeom>
          <a:noFill/>
        </p:spPr>
        <p:txBody>
          <a:bodyPr wrap="square" rtlCol="0">
            <a:spAutoFit/>
          </a:bodyPr>
          <a:lstStyle/>
          <a:p>
            <a:pPr algn="r"/>
            <a:r>
              <a:rPr lang="en-US" sz="4000" b="1" dirty="0">
                <a:solidFill>
                  <a:srgbClr val="013DA6"/>
                </a:solidFill>
                <a:latin typeface="Oswald" pitchFamily="2" charset="77"/>
              </a:rPr>
              <a:t>Today’s Presentation</a:t>
            </a:r>
          </a:p>
        </p:txBody>
      </p:sp>
      <p:sp>
        <p:nvSpPr>
          <p:cNvPr id="12" name="TextBox 11">
            <a:extLst>
              <a:ext uri="{FF2B5EF4-FFF2-40B4-BE49-F238E27FC236}">
                <a16:creationId xmlns:a16="http://schemas.microsoft.com/office/drawing/2014/main" id="{398A3742-FACD-2242-A53A-78E234EC8570}"/>
              </a:ext>
            </a:extLst>
          </p:cNvPr>
          <p:cNvSpPr txBox="1"/>
          <p:nvPr/>
        </p:nvSpPr>
        <p:spPr>
          <a:xfrm>
            <a:off x="5936482" y="1257633"/>
            <a:ext cx="5703402" cy="461665"/>
          </a:xfrm>
          <a:prstGeom prst="rect">
            <a:avLst/>
          </a:prstGeom>
          <a:noFill/>
        </p:spPr>
        <p:txBody>
          <a:bodyPr wrap="square" rtlCol="0">
            <a:spAutoFit/>
          </a:bodyPr>
          <a:lstStyle/>
          <a:p>
            <a:pPr algn="r"/>
            <a:r>
              <a:rPr lang="en-US" sz="2400" b="1" cap="all" dirty="0">
                <a:solidFill>
                  <a:srgbClr val="013DA6"/>
                </a:solidFill>
                <a:latin typeface="Lato" panose="020F0502020204030203" pitchFamily="34" charset="77"/>
              </a:rPr>
              <a:t>Objectives</a:t>
            </a:r>
            <a:endParaRPr lang="en-US" sz="2400" cap="all" dirty="0">
              <a:solidFill>
                <a:srgbClr val="013DA6"/>
              </a:solidFill>
              <a:latin typeface="Lato" panose="020F0502020204030203" pitchFamily="34" charset="77"/>
            </a:endParaRPr>
          </a:p>
        </p:txBody>
      </p:sp>
      <p:cxnSp>
        <p:nvCxnSpPr>
          <p:cNvPr id="15" name="Straight Connector 14">
            <a:extLst>
              <a:ext uri="{FF2B5EF4-FFF2-40B4-BE49-F238E27FC236}">
                <a16:creationId xmlns:a16="http://schemas.microsoft.com/office/drawing/2014/main" id="{FFA6DE35-3B1B-F34D-A75C-449742D66291}"/>
              </a:ext>
            </a:extLst>
          </p:cNvPr>
          <p:cNvCxnSpPr>
            <a:cxnSpLocks/>
          </p:cNvCxnSpPr>
          <p:nvPr/>
        </p:nvCxnSpPr>
        <p:spPr>
          <a:xfrm>
            <a:off x="7857067" y="1787030"/>
            <a:ext cx="3782817" cy="0"/>
          </a:xfrm>
          <a:prstGeom prst="line">
            <a:avLst/>
          </a:prstGeom>
          <a:ln w="50800">
            <a:solidFill>
              <a:srgbClr val="FF4F0A"/>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90587C6-897F-324F-A730-189D890BA4AC}"/>
              </a:ext>
            </a:extLst>
          </p:cNvPr>
          <p:cNvSpPr txBox="1"/>
          <p:nvPr/>
        </p:nvSpPr>
        <p:spPr>
          <a:xfrm>
            <a:off x="6502403" y="1854763"/>
            <a:ext cx="5309641" cy="3785652"/>
          </a:xfrm>
          <a:prstGeom prst="rect">
            <a:avLst/>
          </a:prstGeom>
          <a:noFill/>
        </p:spPr>
        <p:txBody>
          <a:bodyPr wrap="square" rtlCol="0">
            <a:spAutoFit/>
          </a:bodyPr>
          <a:lstStyle/>
          <a:p>
            <a:pPr marL="342900" indent="-342900">
              <a:buFont typeface="+mj-lt"/>
              <a:buAutoNum type="arabicParenR"/>
            </a:pPr>
            <a:r>
              <a:rPr lang="en-US" sz="2400" b="1" dirty="0">
                <a:solidFill>
                  <a:srgbClr val="013DA6"/>
                </a:solidFill>
              </a:rPr>
              <a:t>Develop strategies to disrupt institutional racism and unethical behavior</a:t>
            </a:r>
          </a:p>
          <a:p>
            <a:pPr marL="342900" indent="-342900">
              <a:buFont typeface="+mj-lt"/>
              <a:buAutoNum type="arabicParenR"/>
            </a:pPr>
            <a:endParaRPr lang="en-US" sz="2400" b="1" dirty="0">
              <a:solidFill>
                <a:srgbClr val="013DA6"/>
              </a:solidFill>
            </a:endParaRPr>
          </a:p>
          <a:p>
            <a:pPr marL="342900" indent="-342900">
              <a:buFont typeface="+mj-lt"/>
              <a:buAutoNum type="arabicParenR"/>
            </a:pPr>
            <a:r>
              <a:rPr lang="en-US" sz="2400" b="1" dirty="0">
                <a:solidFill>
                  <a:srgbClr val="013DA6"/>
                </a:solidFill>
              </a:rPr>
              <a:t>Identify </a:t>
            </a:r>
            <a:r>
              <a:rPr lang="en-US" sz="2400" b="1">
                <a:solidFill>
                  <a:srgbClr val="013DA6"/>
                </a:solidFill>
              </a:rPr>
              <a:t>key champions </a:t>
            </a:r>
            <a:r>
              <a:rPr lang="en-US" sz="2400" b="1" dirty="0">
                <a:solidFill>
                  <a:srgbClr val="013DA6"/>
                </a:solidFill>
              </a:rPr>
              <a:t>to partner in the transformation</a:t>
            </a:r>
          </a:p>
          <a:p>
            <a:pPr marL="342900" indent="-342900">
              <a:buFont typeface="+mj-lt"/>
              <a:buAutoNum type="arabicParenR"/>
            </a:pPr>
            <a:endParaRPr lang="en-US" sz="2400" b="1" dirty="0">
              <a:solidFill>
                <a:srgbClr val="013DA6"/>
              </a:solidFill>
            </a:endParaRPr>
          </a:p>
          <a:p>
            <a:pPr marL="342900" indent="-342900">
              <a:buFont typeface="+mj-lt"/>
              <a:buAutoNum type="arabicParenR"/>
            </a:pPr>
            <a:r>
              <a:rPr lang="en-US" sz="2400" b="1" dirty="0">
                <a:solidFill>
                  <a:srgbClr val="013DA6"/>
                </a:solidFill>
              </a:rPr>
              <a:t>Develop practical ways to incorporate anti-racist and ethical framework in daily operations</a:t>
            </a:r>
          </a:p>
        </p:txBody>
      </p:sp>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2"/>
          <a:stretch>
            <a:fillRect/>
          </a:stretch>
        </p:blipFill>
        <p:spPr>
          <a:xfrm>
            <a:off x="680031" y="6221715"/>
            <a:ext cx="2832100" cy="499275"/>
          </a:xfrm>
          <a:prstGeom prst="rect">
            <a:avLst/>
          </a:prstGeom>
        </p:spPr>
      </p:pic>
      <p:pic>
        <p:nvPicPr>
          <p:cNvPr id="14" name="Picture 13">
            <a:extLst>
              <a:ext uri="{FF2B5EF4-FFF2-40B4-BE49-F238E27FC236}">
                <a16:creationId xmlns:a16="http://schemas.microsoft.com/office/drawing/2014/main" id="{239C6048-D631-B34C-8CE1-BD8A9295AB78}"/>
              </a:ext>
            </a:extLst>
          </p:cNvPr>
          <p:cNvPicPr>
            <a:picLocks noChangeAspect="1"/>
          </p:cNvPicPr>
          <p:nvPr/>
        </p:nvPicPr>
        <p:blipFill rotWithShape="1">
          <a:blip r:embed="rId3"/>
          <a:srcRect b="7536"/>
          <a:stretch/>
        </p:blipFill>
        <p:spPr>
          <a:xfrm>
            <a:off x="754882" y="1267552"/>
            <a:ext cx="5181600" cy="3337105"/>
          </a:xfrm>
          <a:prstGeom prst="rect">
            <a:avLst/>
          </a:prstGeom>
        </p:spPr>
      </p:pic>
    </p:spTree>
    <p:extLst>
      <p:ext uri="{BB962C8B-B14F-4D97-AF65-F5344CB8AC3E}">
        <p14:creationId xmlns:p14="http://schemas.microsoft.com/office/powerpoint/2010/main" val="356508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0E1C18-46A9-C143-A692-F40508E8853C}"/>
              </a:ext>
            </a:extLst>
          </p:cNvPr>
          <p:cNvSpPr txBox="1"/>
          <p:nvPr/>
        </p:nvSpPr>
        <p:spPr>
          <a:xfrm>
            <a:off x="270934" y="241949"/>
            <a:ext cx="11526606" cy="646331"/>
          </a:xfrm>
          <a:prstGeom prst="rect">
            <a:avLst/>
          </a:prstGeom>
          <a:noFill/>
        </p:spPr>
        <p:txBody>
          <a:bodyPr wrap="square" rtlCol="0">
            <a:spAutoFit/>
          </a:bodyPr>
          <a:lstStyle/>
          <a:p>
            <a:pPr algn="ctr"/>
            <a:r>
              <a:rPr lang="en-US" sz="3600" b="1" dirty="0">
                <a:solidFill>
                  <a:srgbClr val="013DA6"/>
                </a:solidFill>
                <a:latin typeface="Oswald" pitchFamily="2" charset="77"/>
              </a:rPr>
              <a:t>What’s Your WHY?</a:t>
            </a:r>
          </a:p>
        </p:txBody>
      </p:sp>
      <p:sp>
        <p:nvSpPr>
          <p:cNvPr id="12" name="TextBox 11">
            <a:extLst>
              <a:ext uri="{FF2B5EF4-FFF2-40B4-BE49-F238E27FC236}">
                <a16:creationId xmlns:a16="http://schemas.microsoft.com/office/drawing/2014/main" id="{398A3742-FACD-2242-A53A-78E234EC8570}"/>
              </a:ext>
            </a:extLst>
          </p:cNvPr>
          <p:cNvSpPr txBox="1"/>
          <p:nvPr/>
        </p:nvSpPr>
        <p:spPr>
          <a:xfrm>
            <a:off x="6502400" y="1257633"/>
            <a:ext cx="5137483" cy="461665"/>
          </a:xfrm>
          <a:prstGeom prst="rect">
            <a:avLst/>
          </a:prstGeom>
          <a:noFill/>
        </p:spPr>
        <p:txBody>
          <a:bodyPr wrap="square" rtlCol="0">
            <a:spAutoFit/>
          </a:bodyPr>
          <a:lstStyle/>
          <a:p>
            <a:pPr algn="r"/>
            <a:r>
              <a:rPr lang="en-US" sz="2400" b="1" cap="all">
                <a:solidFill>
                  <a:schemeClr val="bg1"/>
                </a:solidFill>
                <a:latin typeface="Lato" panose="020F0502020204030203" pitchFamily="34" charset="77"/>
              </a:rPr>
              <a:t>SUBHEADING</a:t>
            </a:r>
            <a:endParaRPr lang="en-US" sz="2400" cap="all">
              <a:solidFill>
                <a:schemeClr val="bg1"/>
              </a:solidFill>
              <a:latin typeface="Lato" panose="020F0502020204030203" pitchFamily="34" charset="77"/>
            </a:endParaRPr>
          </a:p>
        </p:txBody>
      </p:sp>
      <p:sp>
        <p:nvSpPr>
          <p:cNvPr id="16" name="TextBox 15">
            <a:extLst>
              <a:ext uri="{FF2B5EF4-FFF2-40B4-BE49-F238E27FC236}">
                <a16:creationId xmlns:a16="http://schemas.microsoft.com/office/drawing/2014/main" id="{B90587C6-897F-324F-A730-189D890BA4AC}"/>
              </a:ext>
            </a:extLst>
          </p:cNvPr>
          <p:cNvSpPr txBox="1"/>
          <p:nvPr/>
        </p:nvSpPr>
        <p:spPr>
          <a:xfrm>
            <a:off x="7340600" y="1865063"/>
            <a:ext cx="5137484" cy="2800767"/>
          </a:xfrm>
          <a:prstGeom prst="rect">
            <a:avLst/>
          </a:prstGeom>
          <a:noFill/>
        </p:spPr>
        <p:txBody>
          <a:bodyPr wrap="square" rtlCol="0">
            <a:spAutoFit/>
          </a:bodyPr>
          <a:lstStyle/>
          <a:p>
            <a:pPr algn="ctr"/>
            <a:r>
              <a:rPr lang="en-US" sz="4400" b="1" dirty="0">
                <a:solidFill>
                  <a:schemeClr val="accent2"/>
                </a:solidFill>
                <a:latin typeface="Oswald" pitchFamily="2" charset="77"/>
              </a:rPr>
              <a:t>As a nonprofit executive leader,</a:t>
            </a:r>
          </a:p>
          <a:p>
            <a:pPr algn="ctr"/>
            <a:r>
              <a:rPr lang="en-US" sz="4400" b="1" dirty="0">
                <a:solidFill>
                  <a:schemeClr val="accent2"/>
                </a:solidFill>
                <a:latin typeface="Oswald" pitchFamily="2" charset="77"/>
              </a:rPr>
              <a:t> I AM living their wildest dream!</a:t>
            </a:r>
          </a:p>
        </p:txBody>
      </p:sp>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pic>
        <p:nvPicPr>
          <p:cNvPr id="2050" name="Picture 2"/>
          <p:cNvPicPr>
            <a:picLocks noChangeAspect="1" noChangeArrowheads="1"/>
          </p:cNvPicPr>
          <p:nvPr/>
        </p:nvPicPr>
        <p:blipFill rotWithShape="1">
          <a:blip r:embed="rId4"/>
          <a:srcRect l="4214" r="12165" b="2034"/>
          <a:stretch/>
        </p:blipFill>
        <p:spPr bwMode="auto">
          <a:xfrm>
            <a:off x="4557429" y="1257633"/>
            <a:ext cx="3276600" cy="4712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0D7C9F-8168-DC18-D240-9AD8432B4B30}"/>
              </a:ext>
            </a:extLst>
          </p:cNvPr>
          <p:cNvSpPr txBox="1"/>
          <p:nvPr/>
        </p:nvSpPr>
        <p:spPr>
          <a:xfrm>
            <a:off x="-780181" y="2074613"/>
            <a:ext cx="6096000" cy="2062103"/>
          </a:xfrm>
          <a:prstGeom prst="rect">
            <a:avLst/>
          </a:prstGeom>
          <a:noFill/>
        </p:spPr>
        <p:txBody>
          <a:bodyPr wrap="square">
            <a:spAutoFit/>
          </a:bodyPr>
          <a:lstStyle/>
          <a:p>
            <a:pPr algn="ctr"/>
            <a:r>
              <a:rPr lang="en-US" sz="3100" b="1" dirty="0">
                <a:solidFill>
                  <a:srgbClr val="013DA6"/>
                </a:solidFill>
                <a:latin typeface="Oswald" pitchFamily="2" charset="77"/>
              </a:rPr>
              <a:t>My maternal grandparents</a:t>
            </a:r>
          </a:p>
          <a:p>
            <a:pPr algn="ctr"/>
            <a:r>
              <a:rPr lang="en-US" sz="3100" b="1" dirty="0">
                <a:solidFill>
                  <a:srgbClr val="013DA6"/>
                </a:solidFill>
                <a:latin typeface="Oswald" pitchFamily="2" charset="77"/>
              </a:rPr>
              <a:t>Lewis Carter Parker, Sr.</a:t>
            </a:r>
          </a:p>
          <a:p>
            <a:pPr algn="ctr"/>
            <a:r>
              <a:rPr lang="en-US" sz="3100" b="1" dirty="0">
                <a:solidFill>
                  <a:srgbClr val="013DA6"/>
                </a:solidFill>
                <a:latin typeface="Oswald" pitchFamily="2" charset="77"/>
              </a:rPr>
              <a:t>and</a:t>
            </a:r>
          </a:p>
          <a:p>
            <a:pPr algn="ctr"/>
            <a:r>
              <a:rPr lang="en-US" sz="3100" b="1" dirty="0">
                <a:solidFill>
                  <a:srgbClr val="013DA6"/>
                </a:solidFill>
                <a:latin typeface="Oswald" pitchFamily="2" charset="77"/>
              </a:rPr>
              <a:t>Irma Delois Parker</a:t>
            </a:r>
          </a:p>
        </p:txBody>
      </p:sp>
    </p:spTree>
    <p:extLst>
      <p:ext uri="{BB962C8B-B14F-4D97-AF65-F5344CB8AC3E}">
        <p14:creationId xmlns:p14="http://schemas.microsoft.com/office/powerpoint/2010/main" val="85239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0E1C18-46A9-C143-A692-F40508E8853C}"/>
              </a:ext>
            </a:extLst>
          </p:cNvPr>
          <p:cNvSpPr txBox="1"/>
          <p:nvPr/>
        </p:nvSpPr>
        <p:spPr>
          <a:xfrm>
            <a:off x="270934" y="241949"/>
            <a:ext cx="11526606" cy="646331"/>
          </a:xfrm>
          <a:prstGeom prst="rect">
            <a:avLst/>
          </a:prstGeom>
          <a:noFill/>
        </p:spPr>
        <p:txBody>
          <a:bodyPr wrap="square" rtlCol="0">
            <a:spAutoFit/>
          </a:bodyPr>
          <a:lstStyle/>
          <a:p>
            <a:pPr algn="ctr"/>
            <a:r>
              <a:rPr lang="en-US" sz="3600" b="1" dirty="0">
                <a:solidFill>
                  <a:srgbClr val="013DA6"/>
                </a:solidFill>
                <a:latin typeface="Oswald" pitchFamily="2" charset="77"/>
              </a:rPr>
              <a:t>Have You Ever???</a:t>
            </a:r>
          </a:p>
        </p:txBody>
      </p:sp>
      <p:sp>
        <p:nvSpPr>
          <p:cNvPr id="12" name="TextBox 11">
            <a:extLst>
              <a:ext uri="{FF2B5EF4-FFF2-40B4-BE49-F238E27FC236}">
                <a16:creationId xmlns:a16="http://schemas.microsoft.com/office/drawing/2014/main" id="{398A3742-FACD-2242-A53A-78E234EC8570}"/>
              </a:ext>
            </a:extLst>
          </p:cNvPr>
          <p:cNvSpPr txBox="1"/>
          <p:nvPr/>
        </p:nvSpPr>
        <p:spPr>
          <a:xfrm>
            <a:off x="6502400" y="1257633"/>
            <a:ext cx="5137483" cy="461665"/>
          </a:xfrm>
          <a:prstGeom prst="rect">
            <a:avLst/>
          </a:prstGeom>
          <a:noFill/>
        </p:spPr>
        <p:txBody>
          <a:bodyPr wrap="square" rtlCol="0">
            <a:spAutoFit/>
          </a:bodyPr>
          <a:lstStyle/>
          <a:p>
            <a:pPr algn="r"/>
            <a:r>
              <a:rPr lang="en-US" sz="2400" b="1" cap="all">
                <a:solidFill>
                  <a:schemeClr val="bg1"/>
                </a:solidFill>
                <a:latin typeface="Lato" panose="020F0502020204030203" pitchFamily="34" charset="77"/>
              </a:rPr>
              <a:t>SUBHEADING</a:t>
            </a:r>
            <a:endParaRPr lang="en-US" sz="2400" cap="all">
              <a:solidFill>
                <a:schemeClr val="bg1"/>
              </a:solidFill>
              <a:latin typeface="Lato" panose="020F0502020204030203" pitchFamily="34" charset="77"/>
            </a:endParaRPr>
          </a:p>
        </p:txBody>
      </p:sp>
      <p:sp>
        <p:nvSpPr>
          <p:cNvPr id="16" name="TextBox 15">
            <a:extLst>
              <a:ext uri="{FF2B5EF4-FFF2-40B4-BE49-F238E27FC236}">
                <a16:creationId xmlns:a16="http://schemas.microsoft.com/office/drawing/2014/main" id="{B90587C6-897F-324F-A730-189D890BA4AC}"/>
              </a:ext>
            </a:extLst>
          </p:cNvPr>
          <p:cNvSpPr txBox="1"/>
          <p:nvPr/>
        </p:nvSpPr>
        <p:spPr>
          <a:xfrm>
            <a:off x="6502400" y="1865063"/>
            <a:ext cx="5137484" cy="461665"/>
          </a:xfrm>
          <a:prstGeom prst="rect">
            <a:avLst/>
          </a:prstGeom>
          <a:noFill/>
        </p:spPr>
        <p:txBody>
          <a:bodyPr wrap="square" rtlCol="0">
            <a:spAutoFit/>
          </a:bodyPr>
          <a:lstStyle/>
          <a:p>
            <a:pPr algn="r"/>
            <a:r>
              <a:rPr lang="en-US" sz="2400">
                <a:solidFill>
                  <a:schemeClr val="bg1"/>
                </a:solidFill>
              </a:rPr>
              <a:t>Story </a:t>
            </a:r>
          </a:p>
        </p:txBody>
      </p:sp>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pic>
        <p:nvPicPr>
          <p:cNvPr id="2" name="Picture 1"/>
          <p:cNvPicPr>
            <a:picLocks noChangeAspect="1"/>
          </p:cNvPicPr>
          <p:nvPr/>
        </p:nvPicPr>
        <p:blipFill>
          <a:blip r:embed="rId4"/>
          <a:srcRect/>
          <a:stretch/>
        </p:blipFill>
        <p:spPr>
          <a:xfrm>
            <a:off x="1693673" y="1111374"/>
            <a:ext cx="8354556" cy="4635251"/>
          </a:xfrm>
          <a:prstGeom prst="rect">
            <a:avLst/>
          </a:prstGeom>
        </p:spPr>
      </p:pic>
    </p:spTree>
    <p:extLst>
      <p:ext uri="{BB962C8B-B14F-4D97-AF65-F5344CB8AC3E}">
        <p14:creationId xmlns:p14="http://schemas.microsoft.com/office/powerpoint/2010/main" val="291377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98A3742-FACD-2242-A53A-78E234EC8570}"/>
              </a:ext>
            </a:extLst>
          </p:cNvPr>
          <p:cNvSpPr txBox="1"/>
          <p:nvPr/>
        </p:nvSpPr>
        <p:spPr>
          <a:xfrm>
            <a:off x="6502400" y="1257633"/>
            <a:ext cx="5137483" cy="461665"/>
          </a:xfrm>
          <a:prstGeom prst="rect">
            <a:avLst/>
          </a:prstGeom>
          <a:noFill/>
        </p:spPr>
        <p:txBody>
          <a:bodyPr wrap="square" rtlCol="0">
            <a:spAutoFit/>
          </a:bodyPr>
          <a:lstStyle/>
          <a:p>
            <a:pPr algn="r"/>
            <a:r>
              <a:rPr lang="en-US" sz="2400" b="1" cap="all">
                <a:solidFill>
                  <a:schemeClr val="bg1"/>
                </a:solidFill>
                <a:latin typeface="Lato" panose="020F0502020204030203" pitchFamily="34" charset="77"/>
              </a:rPr>
              <a:t>SUBHEADING</a:t>
            </a:r>
            <a:endParaRPr lang="en-US" sz="2400" cap="all">
              <a:solidFill>
                <a:schemeClr val="bg1"/>
              </a:solidFill>
              <a:latin typeface="Lato" panose="020F0502020204030203" pitchFamily="34" charset="77"/>
            </a:endParaRPr>
          </a:p>
        </p:txBody>
      </p:sp>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pic>
        <p:nvPicPr>
          <p:cNvPr id="4098" name="Picture 2"/>
          <p:cNvPicPr>
            <a:picLocks noChangeAspect="1" noChangeArrowheads="1"/>
          </p:cNvPicPr>
          <p:nvPr/>
        </p:nvPicPr>
        <p:blipFill>
          <a:blip r:embed="rId4"/>
          <a:srcRect/>
          <a:stretch/>
        </p:blipFill>
        <p:spPr bwMode="auto">
          <a:xfrm>
            <a:off x="1323473" y="16776"/>
            <a:ext cx="9121634" cy="684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03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0E1C18-46A9-C143-A692-F40508E8853C}"/>
              </a:ext>
            </a:extLst>
          </p:cNvPr>
          <p:cNvSpPr txBox="1"/>
          <p:nvPr/>
        </p:nvSpPr>
        <p:spPr>
          <a:xfrm>
            <a:off x="270934" y="241949"/>
            <a:ext cx="11526606" cy="646331"/>
          </a:xfrm>
          <a:prstGeom prst="rect">
            <a:avLst/>
          </a:prstGeom>
          <a:noFill/>
        </p:spPr>
        <p:txBody>
          <a:bodyPr wrap="square" rtlCol="0">
            <a:spAutoFit/>
          </a:bodyPr>
          <a:lstStyle/>
          <a:p>
            <a:pPr algn="ctr"/>
            <a:r>
              <a:rPr lang="en-US" sz="3600" b="1" dirty="0">
                <a:solidFill>
                  <a:srgbClr val="013DA6"/>
                </a:solidFill>
                <a:latin typeface="Oswald" pitchFamily="2" charset="77"/>
              </a:rPr>
              <a:t>Equality vs. Equity</a:t>
            </a:r>
          </a:p>
        </p:txBody>
      </p:sp>
      <p:sp>
        <p:nvSpPr>
          <p:cNvPr id="12" name="TextBox 11">
            <a:extLst>
              <a:ext uri="{FF2B5EF4-FFF2-40B4-BE49-F238E27FC236}">
                <a16:creationId xmlns:a16="http://schemas.microsoft.com/office/drawing/2014/main" id="{398A3742-FACD-2242-A53A-78E234EC8570}"/>
              </a:ext>
            </a:extLst>
          </p:cNvPr>
          <p:cNvSpPr txBox="1"/>
          <p:nvPr/>
        </p:nvSpPr>
        <p:spPr>
          <a:xfrm>
            <a:off x="6502400" y="1257633"/>
            <a:ext cx="5137483" cy="461665"/>
          </a:xfrm>
          <a:prstGeom prst="rect">
            <a:avLst/>
          </a:prstGeom>
          <a:noFill/>
        </p:spPr>
        <p:txBody>
          <a:bodyPr wrap="square" rtlCol="0">
            <a:spAutoFit/>
          </a:bodyPr>
          <a:lstStyle/>
          <a:p>
            <a:pPr algn="r"/>
            <a:r>
              <a:rPr lang="en-US" sz="2400" b="1" cap="all">
                <a:solidFill>
                  <a:schemeClr val="bg1"/>
                </a:solidFill>
                <a:latin typeface="Lato" panose="020F0502020204030203" pitchFamily="34" charset="77"/>
              </a:rPr>
              <a:t>SUBHEADING</a:t>
            </a:r>
            <a:endParaRPr lang="en-US" sz="2400" cap="all">
              <a:solidFill>
                <a:schemeClr val="bg1"/>
              </a:solidFill>
              <a:latin typeface="Lato" panose="020F0502020204030203" pitchFamily="34" charset="77"/>
            </a:endParaRPr>
          </a:p>
        </p:txBody>
      </p:sp>
      <p:sp>
        <p:nvSpPr>
          <p:cNvPr id="16" name="TextBox 15">
            <a:extLst>
              <a:ext uri="{FF2B5EF4-FFF2-40B4-BE49-F238E27FC236}">
                <a16:creationId xmlns:a16="http://schemas.microsoft.com/office/drawing/2014/main" id="{B90587C6-897F-324F-A730-189D890BA4AC}"/>
              </a:ext>
            </a:extLst>
          </p:cNvPr>
          <p:cNvSpPr txBox="1"/>
          <p:nvPr/>
        </p:nvSpPr>
        <p:spPr>
          <a:xfrm>
            <a:off x="680032" y="1064926"/>
            <a:ext cx="10692818" cy="4832092"/>
          </a:xfrm>
          <a:prstGeom prst="rect">
            <a:avLst/>
          </a:prstGeom>
          <a:noFill/>
        </p:spPr>
        <p:txBody>
          <a:bodyPr wrap="square" rtlCol="0">
            <a:spAutoFit/>
          </a:bodyPr>
          <a:lstStyle/>
          <a:p>
            <a:r>
              <a:rPr lang="en-US" sz="4400" b="1" dirty="0">
                <a:solidFill>
                  <a:srgbClr val="013DA6"/>
                </a:solidFill>
              </a:rPr>
              <a:t>E</a:t>
            </a:r>
            <a:r>
              <a:rPr lang="en-US" sz="4400" b="1" i="0" dirty="0">
                <a:solidFill>
                  <a:srgbClr val="013DA6"/>
                </a:solidFill>
                <a:effectLst/>
              </a:rPr>
              <a:t>quity is not about everyone receiving the same thing (that is equality). Equity takes into account that not everyone is at the same starting point, and perhaps different tools and interventions are needed for different groups, in order to get them to the same endpoint.</a:t>
            </a:r>
            <a:endParaRPr lang="en-US" sz="4400" b="1" dirty="0">
              <a:solidFill>
                <a:srgbClr val="013DA6"/>
              </a:solidFill>
            </a:endParaRPr>
          </a:p>
        </p:txBody>
      </p:sp>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spTree>
    <p:extLst>
      <p:ext uri="{BB962C8B-B14F-4D97-AF65-F5344CB8AC3E}">
        <p14:creationId xmlns:p14="http://schemas.microsoft.com/office/powerpoint/2010/main" val="1979729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pic>
        <p:nvPicPr>
          <p:cNvPr id="1026" name="Picture 2"/>
          <p:cNvPicPr>
            <a:picLocks noChangeAspect="1" noChangeArrowheads="1"/>
          </p:cNvPicPr>
          <p:nvPr/>
        </p:nvPicPr>
        <p:blipFill>
          <a:blip r:embed="rId4"/>
          <a:srcRect/>
          <a:stretch/>
        </p:blipFill>
        <p:spPr bwMode="auto">
          <a:xfrm>
            <a:off x="1900990" y="33509"/>
            <a:ext cx="7892715" cy="679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69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sp>
        <p:nvSpPr>
          <p:cNvPr id="3" name="TextBox 2">
            <a:extLst>
              <a:ext uri="{FF2B5EF4-FFF2-40B4-BE49-F238E27FC236}">
                <a16:creationId xmlns:a16="http://schemas.microsoft.com/office/drawing/2014/main" id="{D5ED1257-0233-33A7-4714-870B22617665}"/>
              </a:ext>
            </a:extLst>
          </p:cNvPr>
          <p:cNvSpPr txBox="1"/>
          <p:nvPr/>
        </p:nvSpPr>
        <p:spPr>
          <a:xfrm>
            <a:off x="2743200" y="515169"/>
            <a:ext cx="6096000" cy="646331"/>
          </a:xfrm>
          <a:prstGeom prst="rect">
            <a:avLst/>
          </a:prstGeom>
          <a:noFill/>
        </p:spPr>
        <p:txBody>
          <a:bodyPr wrap="square">
            <a:spAutoFit/>
          </a:bodyPr>
          <a:lstStyle/>
          <a:p>
            <a:pPr algn="ctr"/>
            <a:r>
              <a:rPr lang="en-US" sz="3600" b="1" dirty="0">
                <a:solidFill>
                  <a:srgbClr val="013DA6"/>
                </a:solidFill>
                <a:latin typeface="Oswald" pitchFamily="2" charset="77"/>
              </a:rPr>
              <a:t>“Whataboutism”</a:t>
            </a:r>
          </a:p>
        </p:txBody>
      </p:sp>
      <p:sp>
        <p:nvSpPr>
          <p:cNvPr id="6" name="TextBox 5">
            <a:extLst>
              <a:ext uri="{FF2B5EF4-FFF2-40B4-BE49-F238E27FC236}">
                <a16:creationId xmlns:a16="http://schemas.microsoft.com/office/drawing/2014/main" id="{CA20F32A-56A1-8CE6-3623-92CB1D4D9572}"/>
              </a:ext>
            </a:extLst>
          </p:cNvPr>
          <p:cNvSpPr txBox="1"/>
          <p:nvPr/>
        </p:nvSpPr>
        <p:spPr>
          <a:xfrm>
            <a:off x="1041981" y="1351508"/>
            <a:ext cx="10445169" cy="4154984"/>
          </a:xfrm>
          <a:prstGeom prst="rect">
            <a:avLst/>
          </a:prstGeom>
          <a:noFill/>
        </p:spPr>
        <p:txBody>
          <a:bodyPr wrap="square">
            <a:spAutoFit/>
          </a:bodyPr>
          <a:lstStyle/>
          <a:p>
            <a:r>
              <a:rPr lang="en-US" sz="4400" b="1" i="0" dirty="0">
                <a:solidFill>
                  <a:srgbClr val="013DA6"/>
                </a:solidFill>
                <a:effectLst/>
              </a:rPr>
              <a:t>The last few years have seen a huge rise in aggrieved entitlement or “Whataboutism”.  #AllLivesMatter, #NotAllMen, and #WhiteLivesMatter are all examples of this, all serving to polarize communities and distract from the original issues at hand. </a:t>
            </a:r>
            <a:endParaRPr lang="en-US" sz="4400" b="1" dirty="0">
              <a:solidFill>
                <a:srgbClr val="013DA6"/>
              </a:solidFill>
            </a:endParaRPr>
          </a:p>
        </p:txBody>
      </p:sp>
    </p:spTree>
    <p:extLst>
      <p:ext uri="{BB962C8B-B14F-4D97-AF65-F5344CB8AC3E}">
        <p14:creationId xmlns:p14="http://schemas.microsoft.com/office/powerpoint/2010/main" val="65597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0E1C18-46A9-C143-A692-F40508E8853C}"/>
              </a:ext>
            </a:extLst>
          </p:cNvPr>
          <p:cNvSpPr txBox="1"/>
          <p:nvPr/>
        </p:nvSpPr>
        <p:spPr>
          <a:xfrm>
            <a:off x="332697" y="241949"/>
            <a:ext cx="11526606" cy="646331"/>
          </a:xfrm>
          <a:prstGeom prst="rect">
            <a:avLst/>
          </a:prstGeom>
          <a:noFill/>
        </p:spPr>
        <p:txBody>
          <a:bodyPr wrap="square" rtlCol="0">
            <a:spAutoFit/>
          </a:bodyPr>
          <a:lstStyle/>
          <a:p>
            <a:pPr algn="ctr"/>
            <a:r>
              <a:rPr lang="en-US" sz="3600" b="1" dirty="0">
                <a:solidFill>
                  <a:srgbClr val="013DA6"/>
                </a:solidFill>
                <a:latin typeface="Oswald" pitchFamily="2" charset="77"/>
              </a:rPr>
              <a:t>Small Group Discussion Question</a:t>
            </a:r>
          </a:p>
        </p:txBody>
      </p:sp>
      <p:sp>
        <p:nvSpPr>
          <p:cNvPr id="16" name="TextBox 15">
            <a:extLst>
              <a:ext uri="{FF2B5EF4-FFF2-40B4-BE49-F238E27FC236}">
                <a16:creationId xmlns:a16="http://schemas.microsoft.com/office/drawing/2014/main" id="{B90587C6-897F-324F-A730-189D890BA4AC}"/>
              </a:ext>
            </a:extLst>
          </p:cNvPr>
          <p:cNvSpPr txBox="1"/>
          <p:nvPr/>
        </p:nvSpPr>
        <p:spPr>
          <a:xfrm>
            <a:off x="6502400" y="1865063"/>
            <a:ext cx="5137484" cy="461665"/>
          </a:xfrm>
          <a:prstGeom prst="rect">
            <a:avLst/>
          </a:prstGeom>
          <a:noFill/>
        </p:spPr>
        <p:txBody>
          <a:bodyPr wrap="square" rtlCol="0">
            <a:spAutoFit/>
          </a:bodyPr>
          <a:lstStyle/>
          <a:p>
            <a:pPr algn="r"/>
            <a:r>
              <a:rPr lang="en-US" sz="2400">
                <a:solidFill>
                  <a:schemeClr val="bg1"/>
                </a:solidFill>
              </a:rPr>
              <a:t>Story </a:t>
            </a:r>
          </a:p>
        </p:txBody>
      </p:sp>
      <p:pic>
        <p:nvPicPr>
          <p:cNvPr id="17" name="Picture 16">
            <a:extLst>
              <a:ext uri="{FF2B5EF4-FFF2-40B4-BE49-F238E27FC236}">
                <a16:creationId xmlns:a16="http://schemas.microsoft.com/office/drawing/2014/main" id="{C39C823E-0222-7341-96D8-4A41D84E4B95}"/>
              </a:ext>
            </a:extLst>
          </p:cNvPr>
          <p:cNvPicPr>
            <a:picLocks noChangeAspect="1"/>
          </p:cNvPicPr>
          <p:nvPr/>
        </p:nvPicPr>
        <p:blipFill>
          <a:blip r:embed="rId3"/>
          <a:stretch>
            <a:fillRect/>
          </a:stretch>
        </p:blipFill>
        <p:spPr>
          <a:xfrm>
            <a:off x="680031" y="6204782"/>
            <a:ext cx="2832100" cy="499275"/>
          </a:xfrm>
          <a:prstGeom prst="rect">
            <a:avLst/>
          </a:prstGeom>
        </p:spPr>
      </p:pic>
      <p:sp>
        <p:nvSpPr>
          <p:cNvPr id="10" name="TextBox 9">
            <a:extLst>
              <a:ext uri="{FF2B5EF4-FFF2-40B4-BE49-F238E27FC236}">
                <a16:creationId xmlns:a16="http://schemas.microsoft.com/office/drawing/2014/main" id="{B90587C6-897F-324F-A730-189D890BA4AC}"/>
              </a:ext>
            </a:extLst>
          </p:cNvPr>
          <p:cNvSpPr txBox="1"/>
          <p:nvPr/>
        </p:nvSpPr>
        <p:spPr>
          <a:xfrm>
            <a:off x="1449597" y="1582580"/>
            <a:ext cx="9292805" cy="3139321"/>
          </a:xfrm>
          <a:prstGeom prst="rect">
            <a:avLst/>
          </a:prstGeom>
          <a:noFill/>
        </p:spPr>
        <p:txBody>
          <a:bodyPr wrap="square" rtlCol="0">
            <a:spAutoFit/>
          </a:bodyPr>
          <a:lstStyle/>
          <a:p>
            <a:pPr algn="ctr"/>
            <a:r>
              <a:rPr lang="en-US" sz="6600" b="1" dirty="0">
                <a:solidFill>
                  <a:schemeClr val="accent2"/>
                </a:solidFill>
              </a:rPr>
              <a:t>Is fundraising rooted in institutional racism? </a:t>
            </a:r>
          </a:p>
          <a:p>
            <a:pPr algn="ctr"/>
            <a:r>
              <a:rPr lang="en-US" sz="6600" b="1" dirty="0">
                <a:solidFill>
                  <a:schemeClr val="accent2"/>
                </a:solidFill>
              </a:rPr>
              <a:t>Why or why not?</a:t>
            </a:r>
          </a:p>
        </p:txBody>
      </p:sp>
    </p:spTree>
    <p:extLst>
      <p:ext uri="{BB962C8B-B14F-4D97-AF65-F5344CB8AC3E}">
        <p14:creationId xmlns:p14="http://schemas.microsoft.com/office/powerpoint/2010/main" val="262852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9698</TotalTime>
  <Words>576</Words>
  <Application>Microsoft Office PowerPoint</Application>
  <PresentationFormat>Widescreen</PresentationFormat>
  <Paragraphs>101</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Lato</vt:lpstr>
      <vt:lpstr>Oswald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Sandi Smith</dc:creator>
  <cp:lastModifiedBy>Kimberly Boyd-Lewis</cp:lastModifiedBy>
  <cp:revision>48</cp:revision>
  <dcterms:created xsi:type="dcterms:W3CDTF">2021-01-29T22:06:03Z</dcterms:created>
  <dcterms:modified xsi:type="dcterms:W3CDTF">2023-04-01T14:37:52Z</dcterms:modified>
</cp:coreProperties>
</file>